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9"/>
  </p:notesMasterIdLst>
  <p:sldIdLst>
    <p:sldId id="256" r:id="rId2"/>
    <p:sldId id="308" r:id="rId3"/>
    <p:sldId id="257" r:id="rId4"/>
    <p:sldId id="258" r:id="rId5"/>
    <p:sldId id="280" r:id="rId6"/>
    <p:sldId id="259" r:id="rId7"/>
    <p:sldId id="283" r:id="rId8"/>
    <p:sldId id="260" r:id="rId9"/>
    <p:sldId id="261" r:id="rId10"/>
    <p:sldId id="305" r:id="rId11"/>
    <p:sldId id="303" r:id="rId12"/>
    <p:sldId id="300" r:id="rId13"/>
    <p:sldId id="264" r:id="rId14"/>
    <p:sldId id="267" r:id="rId15"/>
    <p:sldId id="284" r:id="rId16"/>
    <p:sldId id="268" r:id="rId17"/>
    <p:sldId id="269" r:id="rId18"/>
    <p:sldId id="270" r:id="rId19"/>
    <p:sldId id="272" r:id="rId20"/>
    <p:sldId id="273" r:id="rId21"/>
    <p:sldId id="274" r:id="rId22"/>
    <p:sldId id="275" r:id="rId23"/>
    <p:sldId id="307" r:id="rId24"/>
    <p:sldId id="276" r:id="rId25"/>
    <p:sldId id="277" r:id="rId26"/>
    <p:sldId id="306" r:id="rId27"/>
    <p:sldId id="285" r:id="rId28"/>
    <p:sldId id="278" r:id="rId29"/>
    <p:sldId id="271" r:id="rId30"/>
    <p:sldId id="286" r:id="rId31"/>
    <p:sldId id="287" r:id="rId32"/>
    <p:sldId id="288" r:id="rId33"/>
    <p:sldId id="289" r:id="rId34"/>
    <p:sldId id="290" r:id="rId35"/>
    <p:sldId id="291" r:id="rId36"/>
    <p:sldId id="299" r:id="rId37"/>
    <p:sldId id="309" r:id="rId38"/>
    <p:sldId id="301" r:id="rId39"/>
    <p:sldId id="302" r:id="rId40"/>
    <p:sldId id="292" r:id="rId41"/>
    <p:sldId id="294" r:id="rId42"/>
    <p:sldId id="293" r:id="rId43"/>
    <p:sldId id="295" r:id="rId44"/>
    <p:sldId id="296" r:id="rId45"/>
    <p:sldId id="297" r:id="rId46"/>
    <p:sldId id="298" r:id="rId47"/>
    <p:sldId id="310" r:id="rId4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1752" autoAdjust="0"/>
  </p:normalViewPr>
  <p:slideViewPr>
    <p:cSldViewPr>
      <p:cViewPr varScale="1">
        <p:scale>
          <a:sx n="56" d="100"/>
          <a:sy n="56" d="100"/>
        </p:scale>
        <p:origin x="17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020EE-9701-47A7-AE0B-B1B323305E91}" type="doc">
      <dgm:prSet loTypeId="urn:microsoft.com/office/officeart/2008/layout/VerticalCircleList" loCatId="list" qsTypeId="urn:microsoft.com/office/officeart/2005/8/quickstyle/simple3" qsCatId="simple" csTypeId="urn:microsoft.com/office/officeart/2005/8/colors/accent1_2" csCatId="accent1"/>
      <dgm:spPr/>
      <dgm:t>
        <a:bodyPr/>
        <a:lstStyle/>
        <a:p>
          <a:endParaRPr lang="en-US"/>
        </a:p>
      </dgm:t>
    </dgm:pt>
    <dgm:pt modelId="{240CDD59-EAAD-44F9-9593-26113C31EEDB}">
      <dgm:prSet/>
      <dgm:spPr/>
      <dgm:t>
        <a:bodyPr/>
        <a:lstStyle/>
        <a:p>
          <a:pPr rtl="0"/>
          <a:r>
            <a:rPr lang="en-US"/>
            <a:t>The most common form of arthritis </a:t>
          </a:r>
          <a:endParaRPr lang="ar-IQ"/>
        </a:p>
      </dgm:t>
    </dgm:pt>
    <dgm:pt modelId="{5AE3CBF7-0122-4301-805A-2AA1B02E18B2}" type="parTrans" cxnId="{4BD80D01-1505-456A-922B-95130E527D83}">
      <dgm:prSet/>
      <dgm:spPr/>
      <dgm:t>
        <a:bodyPr/>
        <a:lstStyle/>
        <a:p>
          <a:endParaRPr lang="en-US"/>
        </a:p>
      </dgm:t>
    </dgm:pt>
    <dgm:pt modelId="{CBA4E268-E746-4730-A446-4C8FDCBC77D7}" type="sibTrans" cxnId="{4BD80D01-1505-456A-922B-95130E527D83}">
      <dgm:prSet/>
      <dgm:spPr/>
      <dgm:t>
        <a:bodyPr/>
        <a:lstStyle/>
        <a:p>
          <a:endParaRPr lang="en-US"/>
        </a:p>
      </dgm:t>
    </dgm:pt>
    <dgm:pt modelId="{ECFBA22A-E934-4A1A-9FE9-66B273E345C8}">
      <dgm:prSet/>
      <dgm:spPr/>
      <dgm:t>
        <a:bodyPr/>
        <a:lstStyle/>
        <a:p>
          <a:pPr rtl="0"/>
          <a:r>
            <a:rPr lang="en-US"/>
            <a:t>A major cause of pain and disability in older people</a:t>
          </a:r>
          <a:br>
            <a:rPr lang="en-US"/>
          </a:br>
          <a:endParaRPr lang="ar-IQ"/>
        </a:p>
      </dgm:t>
    </dgm:pt>
    <dgm:pt modelId="{3B01E113-2ED3-48C7-8E67-BBA8FEECBD2C}" type="parTrans" cxnId="{D0216DEB-C783-4759-9B95-6DE9445E4F65}">
      <dgm:prSet/>
      <dgm:spPr/>
      <dgm:t>
        <a:bodyPr/>
        <a:lstStyle/>
        <a:p>
          <a:endParaRPr lang="en-US"/>
        </a:p>
      </dgm:t>
    </dgm:pt>
    <dgm:pt modelId="{B60FE8CF-FFD2-4179-A873-0D2637025192}" type="sibTrans" cxnId="{D0216DEB-C783-4759-9B95-6DE9445E4F65}">
      <dgm:prSet/>
      <dgm:spPr/>
      <dgm:t>
        <a:bodyPr/>
        <a:lstStyle/>
        <a:p>
          <a:endParaRPr lang="en-US"/>
        </a:p>
      </dgm:t>
    </dgm:pt>
    <dgm:pt modelId="{15391B3D-F5DD-4441-90E3-0FF9CC99EE84}" type="pres">
      <dgm:prSet presAssocID="{169020EE-9701-47A7-AE0B-B1B323305E91}" presName="Name0" presStyleCnt="0">
        <dgm:presLayoutVars>
          <dgm:dir/>
        </dgm:presLayoutVars>
      </dgm:prSet>
      <dgm:spPr/>
    </dgm:pt>
    <dgm:pt modelId="{4194299B-AABF-4ADC-B601-6DC6C99EAFAA}" type="pres">
      <dgm:prSet presAssocID="{240CDD59-EAAD-44F9-9593-26113C31EEDB}" presName="noChildren" presStyleCnt="0"/>
      <dgm:spPr/>
    </dgm:pt>
    <dgm:pt modelId="{3B420A99-6611-4CE7-97A9-497808FD385D}" type="pres">
      <dgm:prSet presAssocID="{240CDD59-EAAD-44F9-9593-26113C31EEDB}" presName="gap" presStyleCnt="0"/>
      <dgm:spPr/>
    </dgm:pt>
    <dgm:pt modelId="{812CCB6B-103E-4CEC-8251-6F591AEB2E10}" type="pres">
      <dgm:prSet presAssocID="{240CDD59-EAAD-44F9-9593-26113C31EEDB}" presName="medCircle2" presStyleLbl="vennNode1" presStyleIdx="0" presStyleCnt="2"/>
      <dgm:spPr/>
    </dgm:pt>
    <dgm:pt modelId="{1FA4D38D-206E-4386-9BFB-EC3F1AE9B056}" type="pres">
      <dgm:prSet presAssocID="{240CDD59-EAAD-44F9-9593-26113C31EEDB}" presName="txLvlOnly1" presStyleLbl="revTx" presStyleIdx="0" presStyleCnt="2"/>
      <dgm:spPr/>
    </dgm:pt>
    <dgm:pt modelId="{43C5EFE3-745A-4E56-A772-7CE093B94CFE}" type="pres">
      <dgm:prSet presAssocID="{ECFBA22A-E934-4A1A-9FE9-66B273E345C8}" presName="noChildren" presStyleCnt="0"/>
      <dgm:spPr/>
    </dgm:pt>
    <dgm:pt modelId="{9DF3A7FF-992F-4980-9394-6696488E4665}" type="pres">
      <dgm:prSet presAssocID="{ECFBA22A-E934-4A1A-9FE9-66B273E345C8}" presName="gap" presStyleCnt="0"/>
      <dgm:spPr/>
    </dgm:pt>
    <dgm:pt modelId="{C32F162D-D1B0-408F-A780-5F20C5C18BD8}" type="pres">
      <dgm:prSet presAssocID="{ECFBA22A-E934-4A1A-9FE9-66B273E345C8}" presName="medCircle2" presStyleLbl="vennNode1" presStyleIdx="1" presStyleCnt="2"/>
      <dgm:spPr/>
    </dgm:pt>
    <dgm:pt modelId="{5F40D8DC-6DB1-4442-BE6E-F981B343F258}" type="pres">
      <dgm:prSet presAssocID="{ECFBA22A-E934-4A1A-9FE9-66B273E345C8}" presName="txLvlOnly1" presStyleLbl="revTx" presStyleIdx="1" presStyleCnt="2"/>
      <dgm:spPr/>
    </dgm:pt>
  </dgm:ptLst>
  <dgm:cxnLst>
    <dgm:cxn modelId="{4BD80D01-1505-456A-922B-95130E527D83}" srcId="{169020EE-9701-47A7-AE0B-B1B323305E91}" destId="{240CDD59-EAAD-44F9-9593-26113C31EEDB}" srcOrd="0" destOrd="0" parTransId="{5AE3CBF7-0122-4301-805A-2AA1B02E18B2}" sibTransId="{CBA4E268-E746-4730-A446-4C8FDCBC77D7}"/>
    <dgm:cxn modelId="{2F89192D-3649-4B41-BB1D-4FAA8638BD41}" type="presOf" srcId="{240CDD59-EAAD-44F9-9593-26113C31EEDB}" destId="{1FA4D38D-206E-4386-9BFB-EC3F1AE9B056}" srcOrd="0" destOrd="0" presId="urn:microsoft.com/office/officeart/2008/layout/VerticalCircleList"/>
    <dgm:cxn modelId="{AD966AC0-B8B0-46A7-9151-E4C811AD1094}" type="presOf" srcId="{169020EE-9701-47A7-AE0B-B1B323305E91}" destId="{15391B3D-F5DD-4441-90E3-0FF9CC99EE84}" srcOrd="0" destOrd="0" presId="urn:microsoft.com/office/officeart/2008/layout/VerticalCircleList"/>
    <dgm:cxn modelId="{D0216DEB-C783-4759-9B95-6DE9445E4F65}" srcId="{169020EE-9701-47A7-AE0B-B1B323305E91}" destId="{ECFBA22A-E934-4A1A-9FE9-66B273E345C8}" srcOrd="1" destOrd="0" parTransId="{3B01E113-2ED3-48C7-8E67-BBA8FEECBD2C}" sibTransId="{B60FE8CF-FFD2-4179-A873-0D2637025192}"/>
    <dgm:cxn modelId="{FD3605F5-73F4-4BE0-9832-5730C74E04F4}" type="presOf" srcId="{ECFBA22A-E934-4A1A-9FE9-66B273E345C8}" destId="{5F40D8DC-6DB1-4442-BE6E-F981B343F258}" srcOrd="0" destOrd="0" presId="urn:microsoft.com/office/officeart/2008/layout/VerticalCircleList"/>
    <dgm:cxn modelId="{392F100B-C15B-45CC-AFA7-B94C7CAEC6F7}" type="presParOf" srcId="{15391B3D-F5DD-4441-90E3-0FF9CC99EE84}" destId="{4194299B-AABF-4ADC-B601-6DC6C99EAFAA}" srcOrd="0" destOrd="0" presId="urn:microsoft.com/office/officeart/2008/layout/VerticalCircleList"/>
    <dgm:cxn modelId="{3D0E32F0-1553-41F5-8750-AB5C7E5D92D5}" type="presParOf" srcId="{4194299B-AABF-4ADC-B601-6DC6C99EAFAA}" destId="{3B420A99-6611-4CE7-97A9-497808FD385D}" srcOrd="0" destOrd="0" presId="urn:microsoft.com/office/officeart/2008/layout/VerticalCircleList"/>
    <dgm:cxn modelId="{C1AFB214-DEC2-4F11-85F9-CC01EE264B71}" type="presParOf" srcId="{4194299B-AABF-4ADC-B601-6DC6C99EAFAA}" destId="{812CCB6B-103E-4CEC-8251-6F591AEB2E10}" srcOrd="1" destOrd="0" presId="urn:microsoft.com/office/officeart/2008/layout/VerticalCircleList"/>
    <dgm:cxn modelId="{3CDAE1BD-3479-4232-B647-6B4FAED08D09}" type="presParOf" srcId="{4194299B-AABF-4ADC-B601-6DC6C99EAFAA}" destId="{1FA4D38D-206E-4386-9BFB-EC3F1AE9B056}" srcOrd="2" destOrd="0" presId="urn:microsoft.com/office/officeart/2008/layout/VerticalCircleList"/>
    <dgm:cxn modelId="{8ED87376-B8B0-425B-B59B-1D05EC644934}" type="presParOf" srcId="{15391B3D-F5DD-4441-90E3-0FF9CC99EE84}" destId="{43C5EFE3-745A-4E56-A772-7CE093B94CFE}" srcOrd="1" destOrd="0" presId="urn:microsoft.com/office/officeart/2008/layout/VerticalCircleList"/>
    <dgm:cxn modelId="{257E9E33-D70C-4A5E-B3B2-756481A64832}" type="presParOf" srcId="{43C5EFE3-745A-4E56-A772-7CE093B94CFE}" destId="{9DF3A7FF-992F-4980-9394-6696488E4665}" srcOrd="0" destOrd="0" presId="urn:microsoft.com/office/officeart/2008/layout/VerticalCircleList"/>
    <dgm:cxn modelId="{876E2702-BEB4-4F7E-9FD1-120D73D4D69A}" type="presParOf" srcId="{43C5EFE3-745A-4E56-A772-7CE093B94CFE}" destId="{C32F162D-D1B0-408F-A780-5F20C5C18BD8}" srcOrd="1" destOrd="0" presId="urn:microsoft.com/office/officeart/2008/layout/VerticalCircleList"/>
    <dgm:cxn modelId="{E7AF7D48-7B16-4441-87F6-860E7129B6EB}" type="presParOf" srcId="{43C5EFE3-745A-4E56-A772-7CE093B94CFE}" destId="{5F40D8DC-6DB1-4442-BE6E-F981B343F258}"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492C90-4DF5-42B2-A2AC-E770E4EC8E1A}" type="doc">
      <dgm:prSet loTypeId="urn:microsoft.com/office/officeart/2009/3/layout/SubStepProcess" loCatId="process" qsTypeId="urn:microsoft.com/office/officeart/2005/8/quickstyle/simple3" qsCatId="simple" csTypeId="urn:microsoft.com/office/officeart/2005/8/colors/accent1_2" csCatId="accent1" phldr="1"/>
      <dgm:spPr/>
      <dgm:t>
        <a:bodyPr/>
        <a:lstStyle/>
        <a:p>
          <a:endParaRPr lang="en-US"/>
        </a:p>
      </dgm:t>
    </dgm:pt>
    <dgm:pt modelId="{E26210F6-E769-4389-840D-200127CB2395}">
      <dgm:prSet/>
      <dgm:spPr/>
      <dgm:t>
        <a:bodyPr/>
        <a:lstStyle/>
        <a:p>
          <a:pPr rtl="0"/>
          <a:r>
            <a:rPr lang="en-US"/>
            <a:t>The cervical and lumbar spine are the sites most often targeted by OA</a:t>
          </a:r>
          <a:endParaRPr lang="ar-IQ"/>
        </a:p>
      </dgm:t>
    </dgm:pt>
    <dgm:pt modelId="{2D386DE9-CF73-46F3-B8CB-63588C99FFE2}" type="parTrans" cxnId="{5B3290BE-1FBA-42A9-B6BA-E2644415F1F4}">
      <dgm:prSet/>
      <dgm:spPr/>
      <dgm:t>
        <a:bodyPr/>
        <a:lstStyle/>
        <a:p>
          <a:endParaRPr lang="en-US"/>
        </a:p>
      </dgm:t>
    </dgm:pt>
    <dgm:pt modelId="{E0D7372B-5B53-45B3-A92A-9EDDD09CCA64}" type="sibTrans" cxnId="{5B3290BE-1FBA-42A9-B6BA-E2644415F1F4}">
      <dgm:prSet/>
      <dgm:spPr/>
      <dgm:t>
        <a:bodyPr/>
        <a:lstStyle/>
        <a:p>
          <a:endParaRPr lang="en-US"/>
        </a:p>
      </dgm:t>
    </dgm:pt>
    <dgm:pt modelId="{07744ED4-B882-416D-ACBE-732DD8A7173C}">
      <dgm:prSet/>
      <dgm:spPr/>
      <dgm:t>
        <a:bodyPr/>
        <a:lstStyle/>
        <a:p>
          <a:pPr rtl="0"/>
          <a:r>
            <a:rPr lang="en-US" dirty="0"/>
            <a:t>Cervical Spondylosis </a:t>
          </a:r>
          <a:endParaRPr lang="ar-IQ" dirty="0"/>
        </a:p>
      </dgm:t>
    </dgm:pt>
    <dgm:pt modelId="{2390CE96-0768-4795-8DF6-FE8EEFD3D289}" type="parTrans" cxnId="{4B2D6C4B-4934-49D6-A90E-9B043574FF07}">
      <dgm:prSet/>
      <dgm:spPr/>
      <dgm:t>
        <a:bodyPr/>
        <a:lstStyle/>
        <a:p>
          <a:endParaRPr lang="en-US"/>
        </a:p>
      </dgm:t>
    </dgm:pt>
    <dgm:pt modelId="{E14E4BC6-372F-473F-AA1D-F361D0449574}" type="sibTrans" cxnId="{4B2D6C4B-4934-49D6-A90E-9B043574FF07}">
      <dgm:prSet/>
      <dgm:spPr/>
      <dgm:t>
        <a:bodyPr/>
        <a:lstStyle/>
        <a:p>
          <a:endParaRPr lang="en-US"/>
        </a:p>
      </dgm:t>
    </dgm:pt>
    <dgm:pt modelId="{80A22118-92A0-4BDB-BD7D-6258075DFD55}">
      <dgm:prSet/>
      <dgm:spPr/>
      <dgm:t>
        <a:bodyPr/>
        <a:lstStyle/>
        <a:p>
          <a:pPr rtl="0"/>
          <a:r>
            <a:rPr lang="en-US" dirty="0"/>
            <a:t>Lumbar Spondylosis </a:t>
          </a:r>
          <a:br>
            <a:rPr lang="en-US" dirty="0"/>
          </a:br>
          <a:endParaRPr lang="ar-IQ" dirty="0"/>
        </a:p>
      </dgm:t>
    </dgm:pt>
    <dgm:pt modelId="{56592F12-69D9-49E6-A0D9-A97431977611}" type="parTrans" cxnId="{7F45AC71-F4CF-4062-92BC-ECACDA585A48}">
      <dgm:prSet/>
      <dgm:spPr/>
      <dgm:t>
        <a:bodyPr/>
        <a:lstStyle/>
        <a:p>
          <a:endParaRPr lang="en-US"/>
        </a:p>
      </dgm:t>
    </dgm:pt>
    <dgm:pt modelId="{00FC26E3-A69B-4BE8-ABA1-5D438512B638}" type="sibTrans" cxnId="{7F45AC71-F4CF-4062-92BC-ECACDA585A48}">
      <dgm:prSet/>
      <dgm:spPr/>
      <dgm:t>
        <a:bodyPr/>
        <a:lstStyle/>
        <a:p>
          <a:endParaRPr lang="en-US"/>
        </a:p>
      </dgm:t>
    </dgm:pt>
    <dgm:pt modelId="{977DFDB3-7866-426B-A280-A6ADA0D153A6}" type="pres">
      <dgm:prSet presAssocID="{5B492C90-4DF5-42B2-A2AC-E770E4EC8E1A}" presName="Name0" presStyleCnt="0">
        <dgm:presLayoutVars>
          <dgm:chMax val="7"/>
          <dgm:dir/>
          <dgm:animOne val="branch"/>
        </dgm:presLayoutVars>
      </dgm:prSet>
      <dgm:spPr/>
    </dgm:pt>
    <dgm:pt modelId="{A68C3A39-4A09-4E6E-9B06-90DE77392A24}" type="pres">
      <dgm:prSet presAssocID="{E26210F6-E769-4389-840D-200127CB2395}" presName="parTx1" presStyleLbl="node1" presStyleIdx="0" presStyleCnt="1"/>
      <dgm:spPr/>
    </dgm:pt>
    <dgm:pt modelId="{75E15BEC-9A5C-4FEE-B5AA-86560E1913A5}" type="pres">
      <dgm:prSet presAssocID="{E26210F6-E769-4389-840D-200127CB2395}" presName="spPre1" presStyleCnt="0"/>
      <dgm:spPr/>
    </dgm:pt>
    <dgm:pt modelId="{F264F700-3B1C-4027-82EB-0D7FCDD75820}" type="pres">
      <dgm:prSet presAssocID="{E26210F6-E769-4389-840D-200127CB2395}" presName="chLin1" presStyleCnt="0"/>
      <dgm:spPr/>
    </dgm:pt>
    <dgm:pt modelId="{FC6249F8-F399-4319-8443-6D90791A1FE4}" type="pres">
      <dgm:prSet presAssocID="{2390CE96-0768-4795-8DF6-FE8EEFD3D289}" presName="Name11" presStyleLbl="parChTrans1D1" presStyleIdx="0" presStyleCnt="4"/>
      <dgm:spPr/>
    </dgm:pt>
    <dgm:pt modelId="{BFD0114A-C249-40DE-81D4-BC3D5024A8F3}" type="pres">
      <dgm:prSet presAssocID="{07744ED4-B882-416D-ACBE-732DD8A7173C}" presName="txAndLines1" presStyleCnt="0"/>
      <dgm:spPr/>
    </dgm:pt>
    <dgm:pt modelId="{FD4CA051-34D4-47B7-A47C-C262A091E9B0}" type="pres">
      <dgm:prSet presAssocID="{07744ED4-B882-416D-ACBE-732DD8A7173C}" presName="anchor1" presStyleCnt="0"/>
      <dgm:spPr/>
    </dgm:pt>
    <dgm:pt modelId="{1558EB36-4F86-4ABF-8567-1616E86B5339}" type="pres">
      <dgm:prSet presAssocID="{07744ED4-B882-416D-ACBE-732DD8A7173C}" presName="backup1" presStyleCnt="0"/>
      <dgm:spPr/>
    </dgm:pt>
    <dgm:pt modelId="{36A4AD22-076A-428C-9624-6AEF290353E5}" type="pres">
      <dgm:prSet presAssocID="{07744ED4-B882-416D-ACBE-732DD8A7173C}" presName="preLine1" presStyleLbl="parChTrans1D1" presStyleIdx="1" presStyleCnt="4"/>
      <dgm:spPr/>
    </dgm:pt>
    <dgm:pt modelId="{6300DC63-E2A1-4D05-BC9E-FCA26426E6FD}" type="pres">
      <dgm:prSet presAssocID="{07744ED4-B882-416D-ACBE-732DD8A7173C}" presName="desTx1" presStyleLbl="revTx" presStyleIdx="0" presStyleCnt="0">
        <dgm:presLayoutVars>
          <dgm:bulletEnabled val="1"/>
        </dgm:presLayoutVars>
      </dgm:prSet>
      <dgm:spPr/>
    </dgm:pt>
    <dgm:pt modelId="{58ADABA9-087B-4121-A59A-4572E31B216A}" type="pres">
      <dgm:prSet presAssocID="{56592F12-69D9-49E6-A0D9-A97431977611}" presName="Name11" presStyleLbl="parChTrans1D1" presStyleIdx="2" presStyleCnt="4"/>
      <dgm:spPr/>
    </dgm:pt>
    <dgm:pt modelId="{CB4DF77F-B188-423E-8166-3F0CF668AAF7}" type="pres">
      <dgm:prSet presAssocID="{80A22118-92A0-4BDB-BD7D-6258075DFD55}" presName="txAndLines1" presStyleCnt="0"/>
      <dgm:spPr/>
    </dgm:pt>
    <dgm:pt modelId="{FE057901-8814-42A0-8E37-7642401E34C2}" type="pres">
      <dgm:prSet presAssocID="{80A22118-92A0-4BDB-BD7D-6258075DFD55}" presName="anchor1" presStyleCnt="0"/>
      <dgm:spPr/>
    </dgm:pt>
    <dgm:pt modelId="{C9C695B2-91F9-4138-B52D-45212AFDA1D0}" type="pres">
      <dgm:prSet presAssocID="{80A22118-92A0-4BDB-BD7D-6258075DFD55}" presName="backup1" presStyleCnt="0"/>
      <dgm:spPr/>
    </dgm:pt>
    <dgm:pt modelId="{D7377053-A0D8-4A47-9DCD-C51B948E26CA}" type="pres">
      <dgm:prSet presAssocID="{80A22118-92A0-4BDB-BD7D-6258075DFD55}" presName="preLine1" presStyleLbl="parChTrans1D1" presStyleIdx="3" presStyleCnt="4"/>
      <dgm:spPr/>
    </dgm:pt>
    <dgm:pt modelId="{CC67707F-2E5F-428F-BC1F-A6FF01CBDCD9}" type="pres">
      <dgm:prSet presAssocID="{80A22118-92A0-4BDB-BD7D-6258075DFD55}" presName="desTx1" presStyleLbl="revTx" presStyleIdx="0" presStyleCnt="0">
        <dgm:presLayoutVars>
          <dgm:bulletEnabled val="1"/>
        </dgm:presLayoutVars>
      </dgm:prSet>
      <dgm:spPr/>
    </dgm:pt>
  </dgm:ptLst>
  <dgm:cxnLst>
    <dgm:cxn modelId="{E05A0A2B-8C52-4D2A-BF1E-FC053A912F12}" type="presOf" srcId="{80A22118-92A0-4BDB-BD7D-6258075DFD55}" destId="{CC67707F-2E5F-428F-BC1F-A6FF01CBDCD9}" srcOrd="0" destOrd="0" presId="urn:microsoft.com/office/officeart/2009/3/layout/SubStepProcess"/>
    <dgm:cxn modelId="{4B2D6C4B-4934-49D6-A90E-9B043574FF07}" srcId="{E26210F6-E769-4389-840D-200127CB2395}" destId="{07744ED4-B882-416D-ACBE-732DD8A7173C}" srcOrd="0" destOrd="0" parTransId="{2390CE96-0768-4795-8DF6-FE8EEFD3D289}" sibTransId="{E14E4BC6-372F-473F-AA1D-F361D0449574}"/>
    <dgm:cxn modelId="{7F45AC71-F4CF-4062-92BC-ECACDA585A48}" srcId="{E26210F6-E769-4389-840D-200127CB2395}" destId="{80A22118-92A0-4BDB-BD7D-6258075DFD55}" srcOrd="1" destOrd="0" parTransId="{56592F12-69D9-49E6-A0D9-A97431977611}" sibTransId="{00FC26E3-A69B-4BE8-ABA1-5D438512B638}"/>
    <dgm:cxn modelId="{7509A853-D293-46FB-B6C9-864964C2D24B}" type="presOf" srcId="{E26210F6-E769-4389-840D-200127CB2395}" destId="{A68C3A39-4A09-4E6E-9B06-90DE77392A24}" srcOrd="0" destOrd="0" presId="urn:microsoft.com/office/officeart/2009/3/layout/SubStepProcess"/>
    <dgm:cxn modelId="{5B3290BE-1FBA-42A9-B6BA-E2644415F1F4}" srcId="{5B492C90-4DF5-42B2-A2AC-E770E4EC8E1A}" destId="{E26210F6-E769-4389-840D-200127CB2395}" srcOrd="0" destOrd="0" parTransId="{2D386DE9-CF73-46F3-B8CB-63588C99FFE2}" sibTransId="{E0D7372B-5B53-45B3-A92A-9EDDD09CCA64}"/>
    <dgm:cxn modelId="{3A5201E7-866D-43D9-A001-BA389DEFC97B}" type="presOf" srcId="{5B492C90-4DF5-42B2-A2AC-E770E4EC8E1A}" destId="{977DFDB3-7866-426B-A280-A6ADA0D153A6}" srcOrd="0" destOrd="0" presId="urn:microsoft.com/office/officeart/2009/3/layout/SubStepProcess"/>
    <dgm:cxn modelId="{68660EFD-E4EB-4A19-8808-A8EAC11A50C8}" type="presOf" srcId="{07744ED4-B882-416D-ACBE-732DD8A7173C}" destId="{6300DC63-E2A1-4D05-BC9E-FCA26426E6FD}" srcOrd="0" destOrd="0" presId="urn:microsoft.com/office/officeart/2009/3/layout/SubStepProcess"/>
    <dgm:cxn modelId="{0DB890E8-93CC-46E4-A16F-3D712CC87E8D}" type="presParOf" srcId="{977DFDB3-7866-426B-A280-A6ADA0D153A6}" destId="{A68C3A39-4A09-4E6E-9B06-90DE77392A24}" srcOrd="0" destOrd="0" presId="urn:microsoft.com/office/officeart/2009/3/layout/SubStepProcess"/>
    <dgm:cxn modelId="{CB68DE94-55A8-4496-B835-220B2A674EDC}" type="presParOf" srcId="{977DFDB3-7866-426B-A280-A6ADA0D153A6}" destId="{75E15BEC-9A5C-4FEE-B5AA-86560E1913A5}" srcOrd="1" destOrd="0" presId="urn:microsoft.com/office/officeart/2009/3/layout/SubStepProcess"/>
    <dgm:cxn modelId="{D2D5DDA8-D897-4CB1-8C79-55D68C4E81E1}" type="presParOf" srcId="{977DFDB3-7866-426B-A280-A6ADA0D153A6}" destId="{F264F700-3B1C-4027-82EB-0D7FCDD75820}" srcOrd="2" destOrd="0" presId="urn:microsoft.com/office/officeart/2009/3/layout/SubStepProcess"/>
    <dgm:cxn modelId="{3E4A3281-1098-45B9-9A14-4680CA3B5A4E}" type="presParOf" srcId="{F264F700-3B1C-4027-82EB-0D7FCDD75820}" destId="{FC6249F8-F399-4319-8443-6D90791A1FE4}" srcOrd="0" destOrd="0" presId="urn:microsoft.com/office/officeart/2009/3/layout/SubStepProcess"/>
    <dgm:cxn modelId="{452F89D2-C8C2-447F-AE36-4888E56B3C5F}" type="presParOf" srcId="{F264F700-3B1C-4027-82EB-0D7FCDD75820}" destId="{BFD0114A-C249-40DE-81D4-BC3D5024A8F3}" srcOrd="1" destOrd="0" presId="urn:microsoft.com/office/officeart/2009/3/layout/SubStepProcess"/>
    <dgm:cxn modelId="{37D18D9A-813D-49A3-8358-8E58D6D305A0}" type="presParOf" srcId="{BFD0114A-C249-40DE-81D4-BC3D5024A8F3}" destId="{FD4CA051-34D4-47B7-A47C-C262A091E9B0}" srcOrd="0" destOrd="0" presId="urn:microsoft.com/office/officeart/2009/3/layout/SubStepProcess"/>
    <dgm:cxn modelId="{CA3D60C4-2FCA-4447-BB29-1960F738FE5E}" type="presParOf" srcId="{BFD0114A-C249-40DE-81D4-BC3D5024A8F3}" destId="{1558EB36-4F86-4ABF-8567-1616E86B5339}" srcOrd="1" destOrd="0" presId="urn:microsoft.com/office/officeart/2009/3/layout/SubStepProcess"/>
    <dgm:cxn modelId="{DF48C47C-0AF9-4535-81D9-321B578F724B}" type="presParOf" srcId="{BFD0114A-C249-40DE-81D4-BC3D5024A8F3}" destId="{36A4AD22-076A-428C-9624-6AEF290353E5}" srcOrd="2" destOrd="0" presId="urn:microsoft.com/office/officeart/2009/3/layout/SubStepProcess"/>
    <dgm:cxn modelId="{C5A74462-F94B-4DC3-8D3C-B6FC7C1C4703}" type="presParOf" srcId="{BFD0114A-C249-40DE-81D4-BC3D5024A8F3}" destId="{6300DC63-E2A1-4D05-BC9E-FCA26426E6FD}" srcOrd="3" destOrd="0" presId="urn:microsoft.com/office/officeart/2009/3/layout/SubStepProcess"/>
    <dgm:cxn modelId="{BA6F27A7-AD42-41E6-A0FE-8F1650522634}" type="presParOf" srcId="{F264F700-3B1C-4027-82EB-0D7FCDD75820}" destId="{58ADABA9-087B-4121-A59A-4572E31B216A}" srcOrd="2" destOrd="0" presId="urn:microsoft.com/office/officeart/2009/3/layout/SubStepProcess"/>
    <dgm:cxn modelId="{AC0224CC-ECE1-41B5-A0A7-FD2CB7987B3F}" type="presParOf" srcId="{F264F700-3B1C-4027-82EB-0D7FCDD75820}" destId="{CB4DF77F-B188-423E-8166-3F0CF668AAF7}" srcOrd="3" destOrd="0" presId="urn:microsoft.com/office/officeart/2009/3/layout/SubStepProcess"/>
    <dgm:cxn modelId="{88AEADF1-484E-4471-90AD-E561230DB58D}" type="presParOf" srcId="{CB4DF77F-B188-423E-8166-3F0CF668AAF7}" destId="{FE057901-8814-42A0-8E37-7642401E34C2}" srcOrd="0" destOrd="0" presId="urn:microsoft.com/office/officeart/2009/3/layout/SubStepProcess"/>
    <dgm:cxn modelId="{CC3D417C-509A-432C-9CD4-414470907F3C}" type="presParOf" srcId="{CB4DF77F-B188-423E-8166-3F0CF668AAF7}" destId="{C9C695B2-91F9-4138-B52D-45212AFDA1D0}" srcOrd="1" destOrd="0" presId="urn:microsoft.com/office/officeart/2009/3/layout/SubStepProcess"/>
    <dgm:cxn modelId="{4F66C065-E43B-4C32-B446-2F0854044B17}" type="presParOf" srcId="{CB4DF77F-B188-423E-8166-3F0CF668AAF7}" destId="{D7377053-A0D8-4A47-9DCD-C51B948E26CA}" srcOrd="2" destOrd="0" presId="urn:microsoft.com/office/officeart/2009/3/layout/SubStepProcess"/>
    <dgm:cxn modelId="{5FD2E522-1C15-4731-B171-350860ED786C}" type="presParOf" srcId="{CB4DF77F-B188-423E-8166-3F0CF668AAF7}" destId="{CC67707F-2E5F-428F-BC1F-A6FF01CBDCD9}"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0D9ED6-9E17-4E7C-AAD5-88010D52B1F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4F1F1980-F7A9-46EE-8E3B-FCF8E06BB1A3}">
      <dgm:prSet/>
      <dgm:spPr/>
      <dgm:t>
        <a:bodyPr/>
        <a:lstStyle/>
        <a:p>
          <a:pPr rtl="0"/>
          <a:r>
            <a:rPr lang="en-US"/>
            <a:t>Education</a:t>
          </a:r>
          <a:endParaRPr lang="ar-IQ"/>
        </a:p>
      </dgm:t>
    </dgm:pt>
    <dgm:pt modelId="{F5610788-95AF-4482-8CCE-AA8BCED08D15}" type="parTrans" cxnId="{DE5C4023-7B38-44CA-977F-B085F0364182}">
      <dgm:prSet/>
      <dgm:spPr/>
      <dgm:t>
        <a:bodyPr/>
        <a:lstStyle/>
        <a:p>
          <a:endParaRPr lang="en-US"/>
        </a:p>
      </dgm:t>
    </dgm:pt>
    <dgm:pt modelId="{BB28E471-4AAF-4F1C-B746-44F95625BEF0}" type="sibTrans" cxnId="{DE5C4023-7B38-44CA-977F-B085F0364182}">
      <dgm:prSet/>
      <dgm:spPr/>
      <dgm:t>
        <a:bodyPr/>
        <a:lstStyle/>
        <a:p>
          <a:endParaRPr lang="en-US"/>
        </a:p>
      </dgm:t>
    </dgm:pt>
    <dgm:pt modelId="{5724192B-53E3-435F-B25C-0EC21D9CC671}">
      <dgm:prSet/>
      <dgm:spPr/>
      <dgm:t>
        <a:bodyPr/>
        <a:lstStyle/>
        <a:p>
          <a:pPr rtl="0"/>
          <a:r>
            <a:rPr lang="en-US"/>
            <a:t>Lifestyle advice </a:t>
          </a:r>
          <a:endParaRPr lang="ar-IQ"/>
        </a:p>
      </dgm:t>
    </dgm:pt>
    <dgm:pt modelId="{656D4310-A152-4DF1-902F-B020A030C80B}" type="parTrans" cxnId="{674AB2B3-C6C7-49E6-A33B-08002C555387}">
      <dgm:prSet/>
      <dgm:spPr/>
      <dgm:t>
        <a:bodyPr/>
        <a:lstStyle/>
        <a:p>
          <a:endParaRPr lang="en-US"/>
        </a:p>
      </dgm:t>
    </dgm:pt>
    <dgm:pt modelId="{CB14647D-567B-4BCE-945C-F24511FECFC3}" type="sibTrans" cxnId="{674AB2B3-C6C7-49E6-A33B-08002C555387}">
      <dgm:prSet/>
      <dgm:spPr/>
      <dgm:t>
        <a:bodyPr/>
        <a:lstStyle/>
        <a:p>
          <a:endParaRPr lang="en-US"/>
        </a:p>
      </dgm:t>
    </dgm:pt>
    <dgm:pt modelId="{4206DED5-01AF-4C04-B471-781CE9BE60B5}">
      <dgm:prSet/>
      <dgm:spPr/>
      <dgm:t>
        <a:bodyPr/>
        <a:lstStyle/>
        <a:p>
          <a:pPr rtl="0"/>
          <a:r>
            <a:rPr lang="en-US"/>
            <a:t>Weight loss </a:t>
          </a:r>
          <a:endParaRPr lang="ar-IQ"/>
        </a:p>
      </dgm:t>
    </dgm:pt>
    <dgm:pt modelId="{95F5B7E4-4197-4BDF-8A3F-1249A2A8F0FC}" type="parTrans" cxnId="{A1688954-68FA-4ABC-904A-B335F3F67BD4}">
      <dgm:prSet/>
      <dgm:spPr/>
      <dgm:t>
        <a:bodyPr/>
        <a:lstStyle/>
        <a:p>
          <a:endParaRPr lang="en-US"/>
        </a:p>
      </dgm:t>
    </dgm:pt>
    <dgm:pt modelId="{FD81D6BD-A87A-45CD-940B-6D61114214AD}" type="sibTrans" cxnId="{A1688954-68FA-4ABC-904A-B335F3F67BD4}">
      <dgm:prSet/>
      <dgm:spPr/>
      <dgm:t>
        <a:bodyPr/>
        <a:lstStyle/>
        <a:p>
          <a:endParaRPr lang="en-US"/>
        </a:p>
      </dgm:t>
    </dgm:pt>
    <dgm:pt modelId="{B2540E93-AC50-4D79-BE4C-C52F6F6B28F2}">
      <dgm:prSet/>
      <dgm:spPr/>
      <dgm:t>
        <a:bodyPr/>
        <a:lstStyle/>
        <a:p>
          <a:pPr rtl="0"/>
          <a:r>
            <a:rPr lang="en-US"/>
            <a:t>Strengthening and aerobic exercises </a:t>
          </a:r>
          <a:endParaRPr lang="ar-IQ"/>
        </a:p>
      </dgm:t>
    </dgm:pt>
    <dgm:pt modelId="{020D4457-991A-455D-B56E-09049DE23535}" type="parTrans" cxnId="{2B511B31-CBFC-4D3D-8E3C-FDE5621AFC0B}">
      <dgm:prSet/>
      <dgm:spPr/>
      <dgm:t>
        <a:bodyPr/>
        <a:lstStyle/>
        <a:p>
          <a:endParaRPr lang="en-US"/>
        </a:p>
      </dgm:t>
    </dgm:pt>
    <dgm:pt modelId="{4CDE897F-3A5C-455B-8E87-400ED41FBA85}" type="sibTrans" cxnId="{2B511B31-CBFC-4D3D-8E3C-FDE5621AFC0B}">
      <dgm:prSet/>
      <dgm:spPr/>
      <dgm:t>
        <a:bodyPr/>
        <a:lstStyle/>
        <a:p>
          <a:endParaRPr lang="en-US"/>
        </a:p>
      </dgm:t>
    </dgm:pt>
    <dgm:pt modelId="{25D96F26-7837-40A1-A894-BB05862D6C00}">
      <dgm:prSet/>
      <dgm:spPr/>
      <dgm:t>
        <a:bodyPr/>
        <a:lstStyle/>
        <a:p>
          <a:pPr rtl="0"/>
          <a:r>
            <a:rPr lang="en-US"/>
            <a:t>Shock-absorbing footwear &amp; built-up shoes </a:t>
          </a:r>
          <a:endParaRPr lang="ar-IQ"/>
        </a:p>
      </dgm:t>
    </dgm:pt>
    <dgm:pt modelId="{DFA8119E-2703-4177-B6AB-CD9C2A38928D}" type="parTrans" cxnId="{443A0A63-539A-4C78-8548-15E8FE5EE6AD}">
      <dgm:prSet/>
      <dgm:spPr/>
      <dgm:t>
        <a:bodyPr/>
        <a:lstStyle/>
        <a:p>
          <a:endParaRPr lang="en-US"/>
        </a:p>
      </dgm:t>
    </dgm:pt>
    <dgm:pt modelId="{F68D058F-6444-4A10-AFAD-744B10BB25B8}" type="sibTrans" cxnId="{443A0A63-539A-4C78-8548-15E8FE5EE6AD}">
      <dgm:prSet/>
      <dgm:spPr/>
      <dgm:t>
        <a:bodyPr/>
        <a:lstStyle/>
        <a:p>
          <a:endParaRPr lang="en-US"/>
        </a:p>
      </dgm:t>
    </dgm:pt>
    <dgm:pt modelId="{009B6339-0A07-4EF0-AF62-5280FEC4FFFE}">
      <dgm:prSet/>
      <dgm:spPr/>
      <dgm:t>
        <a:bodyPr/>
        <a:lstStyle/>
        <a:p>
          <a:pPr rtl="0"/>
          <a:r>
            <a:rPr lang="en-US"/>
            <a:t>Pacing of activities</a:t>
          </a:r>
          <a:endParaRPr lang="ar-IQ"/>
        </a:p>
      </dgm:t>
    </dgm:pt>
    <dgm:pt modelId="{700A099D-208D-4BA8-9C5B-5081B2E28753}" type="parTrans" cxnId="{A2745842-8863-4FC8-9439-1B93066BA3F3}">
      <dgm:prSet/>
      <dgm:spPr/>
      <dgm:t>
        <a:bodyPr/>
        <a:lstStyle/>
        <a:p>
          <a:endParaRPr lang="en-US"/>
        </a:p>
      </dgm:t>
    </dgm:pt>
    <dgm:pt modelId="{4B9D2E25-1BBC-4961-93A1-0AAACBF58257}" type="sibTrans" cxnId="{A2745842-8863-4FC8-9439-1B93066BA3F3}">
      <dgm:prSet/>
      <dgm:spPr/>
      <dgm:t>
        <a:bodyPr/>
        <a:lstStyle/>
        <a:p>
          <a:endParaRPr lang="en-US"/>
        </a:p>
      </dgm:t>
    </dgm:pt>
    <dgm:pt modelId="{010BD8DA-5D9E-46E3-B8BB-71131D29D8CA}">
      <dgm:prSet/>
      <dgm:spPr/>
      <dgm:t>
        <a:bodyPr/>
        <a:lstStyle/>
        <a:p>
          <a:pPr rtl="0"/>
          <a:r>
            <a:rPr lang="en-US" dirty="0"/>
            <a:t>Use of a walking stick (knee or hip OA)</a:t>
          </a:r>
          <a:br>
            <a:rPr lang="en-US" dirty="0"/>
          </a:br>
          <a:br>
            <a:rPr lang="en-US" dirty="0"/>
          </a:br>
          <a:br>
            <a:rPr lang="en-US" dirty="0"/>
          </a:br>
          <a:br>
            <a:rPr lang="en-US" dirty="0"/>
          </a:br>
          <a:r>
            <a:rPr lang="en-US" dirty="0"/>
            <a:t> </a:t>
          </a:r>
          <a:br>
            <a:rPr lang="en-US" dirty="0"/>
          </a:br>
          <a:endParaRPr lang="ar-IQ" dirty="0"/>
        </a:p>
      </dgm:t>
    </dgm:pt>
    <dgm:pt modelId="{C532FDDF-BF24-4F88-9BC0-407AC7769FCB}" type="parTrans" cxnId="{FCF585E6-AC5A-4360-AAEF-0821EF3727E2}">
      <dgm:prSet/>
      <dgm:spPr/>
      <dgm:t>
        <a:bodyPr/>
        <a:lstStyle/>
        <a:p>
          <a:endParaRPr lang="en-US"/>
        </a:p>
      </dgm:t>
    </dgm:pt>
    <dgm:pt modelId="{E5F86DF4-1128-4FFE-93BB-EA4D1B6F2FFD}" type="sibTrans" cxnId="{FCF585E6-AC5A-4360-AAEF-0821EF3727E2}">
      <dgm:prSet/>
      <dgm:spPr/>
      <dgm:t>
        <a:bodyPr/>
        <a:lstStyle/>
        <a:p>
          <a:endParaRPr lang="en-US"/>
        </a:p>
      </dgm:t>
    </dgm:pt>
    <dgm:pt modelId="{7FC966D0-55F3-46DF-98E7-21529298E8B0}" type="pres">
      <dgm:prSet presAssocID="{9F0D9ED6-9E17-4E7C-AAD5-88010D52B1F6}" presName="linear" presStyleCnt="0">
        <dgm:presLayoutVars>
          <dgm:animLvl val="lvl"/>
          <dgm:resizeHandles val="exact"/>
        </dgm:presLayoutVars>
      </dgm:prSet>
      <dgm:spPr/>
    </dgm:pt>
    <dgm:pt modelId="{9438EEBE-AE5F-44F4-8371-2122A9EE392A}" type="pres">
      <dgm:prSet presAssocID="{4F1F1980-F7A9-46EE-8E3B-FCF8E06BB1A3}" presName="parentText" presStyleLbl="node1" presStyleIdx="0" presStyleCnt="2">
        <dgm:presLayoutVars>
          <dgm:chMax val="0"/>
          <dgm:bulletEnabled val="1"/>
        </dgm:presLayoutVars>
      </dgm:prSet>
      <dgm:spPr/>
    </dgm:pt>
    <dgm:pt modelId="{192A76BB-D3EF-4E85-ADCF-45418FE5539A}" type="pres">
      <dgm:prSet presAssocID="{BB28E471-4AAF-4F1C-B746-44F95625BEF0}" presName="spacer" presStyleCnt="0"/>
      <dgm:spPr/>
    </dgm:pt>
    <dgm:pt modelId="{96E403CF-F1A3-49A2-960B-7BE52F25BCD6}" type="pres">
      <dgm:prSet presAssocID="{5724192B-53E3-435F-B25C-0EC21D9CC671}" presName="parentText" presStyleLbl="node1" presStyleIdx="1" presStyleCnt="2">
        <dgm:presLayoutVars>
          <dgm:chMax val="0"/>
          <dgm:bulletEnabled val="1"/>
        </dgm:presLayoutVars>
      </dgm:prSet>
      <dgm:spPr/>
    </dgm:pt>
    <dgm:pt modelId="{ECF88EFD-CDB0-4613-8BBA-C46BA1A49F85}" type="pres">
      <dgm:prSet presAssocID="{5724192B-53E3-435F-B25C-0EC21D9CC671}" presName="childText" presStyleLbl="revTx" presStyleIdx="0" presStyleCnt="1">
        <dgm:presLayoutVars>
          <dgm:bulletEnabled val="1"/>
        </dgm:presLayoutVars>
      </dgm:prSet>
      <dgm:spPr/>
    </dgm:pt>
  </dgm:ptLst>
  <dgm:cxnLst>
    <dgm:cxn modelId="{DE5C4023-7B38-44CA-977F-B085F0364182}" srcId="{9F0D9ED6-9E17-4E7C-AAD5-88010D52B1F6}" destId="{4F1F1980-F7A9-46EE-8E3B-FCF8E06BB1A3}" srcOrd="0" destOrd="0" parTransId="{F5610788-95AF-4482-8CCE-AA8BCED08D15}" sibTransId="{BB28E471-4AAF-4F1C-B746-44F95625BEF0}"/>
    <dgm:cxn modelId="{2B511B31-CBFC-4D3D-8E3C-FDE5621AFC0B}" srcId="{5724192B-53E3-435F-B25C-0EC21D9CC671}" destId="{B2540E93-AC50-4D79-BE4C-C52F6F6B28F2}" srcOrd="1" destOrd="0" parTransId="{020D4457-991A-455D-B56E-09049DE23535}" sibTransId="{4CDE897F-3A5C-455B-8E87-400ED41FBA85}"/>
    <dgm:cxn modelId="{A2745842-8863-4FC8-9439-1B93066BA3F3}" srcId="{5724192B-53E3-435F-B25C-0EC21D9CC671}" destId="{009B6339-0A07-4EF0-AF62-5280FEC4FFFE}" srcOrd="3" destOrd="0" parTransId="{700A099D-208D-4BA8-9C5B-5081B2E28753}" sibTransId="{4B9D2E25-1BBC-4961-93A1-0AAACBF58257}"/>
    <dgm:cxn modelId="{443A0A63-539A-4C78-8548-15E8FE5EE6AD}" srcId="{5724192B-53E3-435F-B25C-0EC21D9CC671}" destId="{25D96F26-7837-40A1-A894-BB05862D6C00}" srcOrd="2" destOrd="0" parTransId="{DFA8119E-2703-4177-B6AB-CD9C2A38928D}" sibTransId="{F68D058F-6444-4A10-AFAD-744B10BB25B8}"/>
    <dgm:cxn modelId="{3134D550-4C57-4FDB-A6C5-48754CB98F06}" type="presOf" srcId="{25D96F26-7837-40A1-A894-BB05862D6C00}" destId="{ECF88EFD-CDB0-4613-8BBA-C46BA1A49F85}" srcOrd="0" destOrd="2" presId="urn:microsoft.com/office/officeart/2005/8/layout/vList2"/>
    <dgm:cxn modelId="{A1688954-68FA-4ABC-904A-B335F3F67BD4}" srcId="{5724192B-53E3-435F-B25C-0EC21D9CC671}" destId="{4206DED5-01AF-4C04-B471-781CE9BE60B5}" srcOrd="0" destOrd="0" parTransId="{95F5B7E4-4197-4BDF-8A3F-1249A2A8F0FC}" sibTransId="{FD81D6BD-A87A-45CD-940B-6D61114214AD}"/>
    <dgm:cxn modelId="{B158647C-51BD-4E41-9677-3490B9E1FF68}" type="presOf" srcId="{010BD8DA-5D9E-46E3-B8BB-71131D29D8CA}" destId="{ECF88EFD-CDB0-4613-8BBA-C46BA1A49F85}" srcOrd="0" destOrd="4" presId="urn:microsoft.com/office/officeart/2005/8/layout/vList2"/>
    <dgm:cxn modelId="{0BE4427F-BEAC-4663-976A-E78713240087}" type="presOf" srcId="{9F0D9ED6-9E17-4E7C-AAD5-88010D52B1F6}" destId="{7FC966D0-55F3-46DF-98E7-21529298E8B0}" srcOrd="0" destOrd="0" presId="urn:microsoft.com/office/officeart/2005/8/layout/vList2"/>
    <dgm:cxn modelId="{1DD9B88F-B1FF-4AE8-9616-691CFF6AA98E}" type="presOf" srcId="{009B6339-0A07-4EF0-AF62-5280FEC4FFFE}" destId="{ECF88EFD-CDB0-4613-8BBA-C46BA1A49F85}" srcOrd="0" destOrd="3" presId="urn:microsoft.com/office/officeart/2005/8/layout/vList2"/>
    <dgm:cxn modelId="{674AB2B3-C6C7-49E6-A33B-08002C555387}" srcId="{9F0D9ED6-9E17-4E7C-AAD5-88010D52B1F6}" destId="{5724192B-53E3-435F-B25C-0EC21D9CC671}" srcOrd="1" destOrd="0" parTransId="{656D4310-A152-4DF1-902F-B020A030C80B}" sibTransId="{CB14647D-567B-4BCE-945C-F24511FECFC3}"/>
    <dgm:cxn modelId="{6B0D7DD5-810F-4024-A30D-7D9A75C688B2}" type="presOf" srcId="{5724192B-53E3-435F-B25C-0EC21D9CC671}" destId="{96E403CF-F1A3-49A2-960B-7BE52F25BCD6}" srcOrd="0" destOrd="0" presId="urn:microsoft.com/office/officeart/2005/8/layout/vList2"/>
    <dgm:cxn modelId="{360D6ADE-D0B3-4E08-A964-447B070C4C59}" type="presOf" srcId="{4F1F1980-F7A9-46EE-8E3B-FCF8E06BB1A3}" destId="{9438EEBE-AE5F-44F4-8371-2122A9EE392A}" srcOrd="0" destOrd="0" presId="urn:microsoft.com/office/officeart/2005/8/layout/vList2"/>
    <dgm:cxn modelId="{03BA3CE1-BDC2-40AC-9F4D-57E3BFDE4E8B}" type="presOf" srcId="{B2540E93-AC50-4D79-BE4C-C52F6F6B28F2}" destId="{ECF88EFD-CDB0-4613-8BBA-C46BA1A49F85}" srcOrd="0" destOrd="1" presId="urn:microsoft.com/office/officeart/2005/8/layout/vList2"/>
    <dgm:cxn modelId="{FCF585E6-AC5A-4360-AAEF-0821EF3727E2}" srcId="{5724192B-53E3-435F-B25C-0EC21D9CC671}" destId="{010BD8DA-5D9E-46E3-B8BB-71131D29D8CA}" srcOrd="4" destOrd="0" parTransId="{C532FDDF-BF24-4F88-9BC0-407AC7769FCB}" sibTransId="{E5F86DF4-1128-4FFE-93BB-EA4D1B6F2FFD}"/>
    <dgm:cxn modelId="{8882C6F5-F1D4-41FD-95CA-B6035295FE60}" type="presOf" srcId="{4206DED5-01AF-4C04-B471-781CE9BE60B5}" destId="{ECF88EFD-CDB0-4613-8BBA-C46BA1A49F85}" srcOrd="0" destOrd="0" presId="urn:microsoft.com/office/officeart/2005/8/layout/vList2"/>
    <dgm:cxn modelId="{E7E2A2FC-BE34-48E5-9DB3-19E5EB93098A}" type="presParOf" srcId="{7FC966D0-55F3-46DF-98E7-21529298E8B0}" destId="{9438EEBE-AE5F-44F4-8371-2122A9EE392A}" srcOrd="0" destOrd="0" presId="urn:microsoft.com/office/officeart/2005/8/layout/vList2"/>
    <dgm:cxn modelId="{362E82D4-78AA-4141-8BB8-AAB2529937C1}" type="presParOf" srcId="{7FC966D0-55F3-46DF-98E7-21529298E8B0}" destId="{192A76BB-D3EF-4E85-ADCF-45418FE5539A}" srcOrd="1" destOrd="0" presId="urn:microsoft.com/office/officeart/2005/8/layout/vList2"/>
    <dgm:cxn modelId="{3FC83BB7-9F75-47B9-8D44-E1F7BF9CB7C8}" type="presParOf" srcId="{7FC966D0-55F3-46DF-98E7-21529298E8B0}" destId="{96E403CF-F1A3-49A2-960B-7BE52F25BCD6}" srcOrd="2" destOrd="0" presId="urn:microsoft.com/office/officeart/2005/8/layout/vList2"/>
    <dgm:cxn modelId="{EEB92102-59F0-4B1F-8952-A6EDB4427C0D}" type="presParOf" srcId="{7FC966D0-55F3-46DF-98E7-21529298E8B0}" destId="{ECF88EFD-CDB0-4613-8BBA-C46BA1A49F8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46A46E-55C5-457E-B6EA-66C5AFD5DAE3}" type="doc">
      <dgm:prSet loTypeId="urn:microsoft.com/office/officeart/2005/8/layout/vProcess5" loCatId="process" qsTypeId="urn:microsoft.com/office/officeart/2005/8/quickstyle/3d2" qsCatId="3D" csTypeId="urn:microsoft.com/office/officeart/2005/8/colors/colorful5" csCatId="colorful" phldr="1"/>
      <dgm:spPr/>
      <dgm:t>
        <a:bodyPr/>
        <a:lstStyle/>
        <a:p>
          <a:endParaRPr lang="en-US"/>
        </a:p>
      </dgm:t>
    </dgm:pt>
    <dgm:pt modelId="{86F4F34F-706D-4605-9AFE-31100A8E673F}">
      <dgm:prSet/>
      <dgm:spPr/>
      <dgm:t>
        <a:bodyPr/>
        <a:lstStyle/>
        <a:p>
          <a:pPr rtl="0"/>
          <a:r>
            <a:rPr lang="en-US">
              <a:solidFill>
                <a:sysClr val="windowText" lastClr="000000"/>
              </a:solidFill>
            </a:rPr>
            <a:t>Paracetamol </a:t>
          </a:r>
          <a:endParaRPr lang="ar-IQ">
            <a:solidFill>
              <a:sysClr val="windowText" lastClr="000000"/>
            </a:solidFill>
          </a:endParaRPr>
        </a:p>
      </dgm:t>
    </dgm:pt>
    <dgm:pt modelId="{6B1A9BD3-120F-4919-AB7B-299EE12ADEE1}" type="parTrans" cxnId="{39538B32-04FE-4DEF-8B74-19620D24404E}">
      <dgm:prSet/>
      <dgm:spPr/>
      <dgm:t>
        <a:bodyPr/>
        <a:lstStyle/>
        <a:p>
          <a:endParaRPr lang="en-US">
            <a:solidFill>
              <a:sysClr val="windowText" lastClr="000000"/>
            </a:solidFill>
          </a:endParaRPr>
        </a:p>
      </dgm:t>
    </dgm:pt>
    <dgm:pt modelId="{25412284-990F-4CFB-8680-27BB8EAE5C7A}" type="sibTrans" cxnId="{39538B32-04FE-4DEF-8B74-19620D24404E}">
      <dgm:prSet/>
      <dgm:spPr/>
      <dgm:t>
        <a:bodyPr/>
        <a:lstStyle/>
        <a:p>
          <a:endParaRPr lang="en-US">
            <a:solidFill>
              <a:sysClr val="windowText" lastClr="000000"/>
            </a:solidFill>
          </a:endParaRPr>
        </a:p>
      </dgm:t>
    </dgm:pt>
    <dgm:pt modelId="{FDE2EEF2-49F8-4FAA-90D2-79F0CC47290C}">
      <dgm:prSet/>
      <dgm:spPr/>
      <dgm:t>
        <a:bodyPr/>
        <a:lstStyle/>
        <a:p>
          <a:pPr rtl="0"/>
          <a:r>
            <a:rPr lang="en-US" dirty="0">
              <a:solidFill>
                <a:sysClr val="windowText" lastClr="000000"/>
              </a:solidFill>
            </a:rPr>
            <a:t>Topical NSAID</a:t>
          </a:r>
          <a:endParaRPr lang="ar-IQ" dirty="0">
            <a:solidFill>
              <a:sysClr val="windowText" lastClr="000000"/>
            </a:solidFill>
          </a:endParaRPr>
        </a:p>
      </dgm:t>
    </dgm:pt>
    <dgm:pt modelId="{A730852E-FB81-4E98-9496-9EC70E3FED7A}" type="parTrans" cxnId="{A30197E8-F024-4118-BF3B-E7043463C004}">
      <dgm:prSet/>
      <dgm:spPr/>
      <dgm:t>
        <a:bodyPr/>
        <a:lstStyle/>
        <a:p>
          <a:endParaRPr lang="en-US">
            <a:solidFill>
              <a:sysClr val="windowText" lastClr="000000"/>
            </a:solidFill>
          </a:endParaRPr>
        </a:p>
      </dgm:t>
    </dgm:pt>
    <dgm:pt modelId="{79CE464A-22B6-4308-BFB3-17AF0C7AF06F}" type="sibTrans" cxnId="{A30197E8-F024-4118-BF3B-E7043463C004}">
      <dgm:prSet/>
      <dgm:spPr/>
      <dgm:t>
        <a:bodyPr/>
        <a:lstStyle/>
        <a:p>
          <a:endParaRPr lang="en-US">
            <a:solidFill>
              <a:sysClr val="windowText" lastClr="000000"/>
            </a:solidFill>
          </a:endParaRPr>
        </a:p>
      </dgm:t>
    </dgm:pt>
    <dgm:pt modelId="{68E8F072-D075-48D9-ACD1-30F2DA4F4282}">
      <dgm:prSet/>
      <dgm:spPr/>
      <dgm:t>
        <a:bodyPr/>
        <a:lstStyle/>
        <a:p>
          <a:pPr rtl="0"/>
          <a:r>
            <a:rPr lang="en-US">
              <a:solidFill>
                <a:sysClr val="windowText" lastClr="000000"/>
              </a:solidFill>
            </a:rPr>
            <a:t>Oral NSAIDs </a:t>
          </a:r>
          <a:endParaRPr lang="ar-IQ">
            <a:solidFill>
              <a:sysClr val="windowText" lastClr="000000"/>
            </a:solidFill>
          </a:endParaRPr>
        </a:p>
      </dgm:t>
    </dgm:pt>
    <dgm:pt modelId="{A77EAE82-A3FD-4DF9-9CA0-000B777268A7}" type="parTrans" cxnId="{A09289A5-05B0-4D92-8D39-E8DCF8113DBC}">
      <dgm:prSet/>
      <dgm:spPr/>
      <dgm:t>
        <a:bodyPr/>
        <a:lstStyle/>
        <a:p>
          <a:endParaRPr lang="en-US">
            <a:solidFill>
              <a:sysClr val="windowText" lastClr="000000"/>
            </a:solidFill>
          </a:endParaRPr>
        </a:p>
      </dgm:t>
    </dgm:pt>
    <dgm:pt modelId="{B10B7553-6782-45AA-AC32-995308DB21FB}" type="sibTrans" cxnId="{A09289A5-05B0-4D92-8D39-E8DCF8113DBC}">
      <dgm:prSet/>
      <dgm:spPr/>
      <dgm:t>
        <a:bodyPr/>
        <a:lstStyle/>
        <a:p>
          <a:endParaRPr lang="en-US">
            <a:solidFill>
              <a:sysClr val="windowText" lastClr="000000"/>
            </a:solidFill>
          </a:endParaRPr>
        </a:p>
      </dgm:t>
    </dgm:pt>
    <dgm:pt modelId="{26423591-E007-4B56-9EF7-F6A9E84F04A5}">
      <dgm:prSet/>
      <dgm:spPr/>
      <dgm:t>
        <a:bodyPr/>
        <a:lstStyle/>
        <a:p>
          <a:pPr rtl="0"/>
          <a:r>
            <a:rPr lang="en-US" dirty="0">
              <a:solidFill>
                <a:sysClr val="windowText" lastClr="000000"/>
              </a:solidFill>
            </a:rPr>
            <a:t>Strong Opiates </a:t>
          </a:r>
          <a:endParaRPr lang="ar-IQ" dirty="0">
            <a:solidFill>
              <a:sysClr val="windowText" lastClr="000000"/>
            </a:solidFill>
          </a:endParaRPr>
        </a:p>
      </dgm:t>
    </dgm:pt>
    <dgm:pt modelId="{FCD74B36-4116-44FC-9940-93833994FEE1}" type="parTrans" cxnId="{CFEC34FD-19A3-41EF-A16F-CB006EFCC5CA}">
      <dgm:prSet/>
      <dgm:spPr/>
      <dgm:t>
        <a:bodyPr/>
        <a:lstStyle/>
        <a:p>
          <a:endParaRPr lang="en-US">
            <a:solidFill>
              <a:sysClr val="windowText" lastClr="000000"/>
            </a:solidFill>
          </a:endParaRPr>
        </a:p>
      </dgm:t>
    </dgm:pt>
    <dgm:pt modelId="{69A7BAD2-6ED5-4CB6-B5CE-7FDC14A1D06D}" type="sibTrans" cxnId="{CFEC34FD-19A3-41EF-A16F-CB006EFCC5CA}">
      <dgm:prSet/>
      <dgm:spPr/>
      <dgm:t>
        <a:bodyPr/>
        <a:lstStyle/>
        <a:p>
          <a:endParaRPr lang="en-US">
            <a:solidFill>
              <a:sysClr val="windowText" lastClr="000000"/>
            </a:solidFill>
          </a:endParaRPr>
        </a:p>
      </dgm:t>
    </dgm:pt>
    <dgm:pt modelId="{5B583101-C25C-4635-8982-B1E0430C1FEA}">
      <dgm:prSet/>
      <dgm:spPr/>
      <dgm:t>
        <a:bodyPr/>
        <a:lstStyle/>
        <a:p>
          <a:pPr rtl="0"/>
          <a:r>
            <a:rPr lang="en-US" dirty="0">
              <a:solidFill>
                <a:sysClr val="windowText" lastClr="000000"/>
              </a:solidFill>
            </a:rPr>
            <a:t>Amitriptyline, Gabapentin and Pregabalin</a:t>
          </a:r>
          <a:endParaRPr lang="ar-IQ" dirty="0">
            <a:solidFill>
              <a:sysClr val="windowText" lastClr="000000"/>
            </a:solidFill>
          </a:endParaRPr>
        </a:p>
      </dgm:t>
    </dgm:pt>
    <dgm:pt modelId="{33540B6A-162A-4025-A9F5-998AA1286E1E}" type="parTrans" cxnId="{3E7723D3-97F1-44BF-809D-7EE4DE43BA9B}">
      <dgm:prSet/>
      <dgm:spPr/>
      <dgm:t>
        <a:bodyPr/>
        <a:lstStyle/>
        <a:p>
          <a:endParaRPr lang="en-US">
            <a:solidFill>
              <a:sysClr val="windowText" lastClr="000000"/>
            </a:solidFill>
          </a:endParaRPr>
        </a:p>
      </dgm:t>
    </dgm:pt>
    <dgm:pt modelId="{4F0B37BB-B301-4331-8631-77F44DD2DD9B}" type="sibTrans" cxnId="{3E7723D3-97F1-44BF-809D-7EE4DE43BA9B}">
      <dgm:prSet/>
      <dgm:spPr/>
      <dgm:t>
        <a:bodyPr/>
        <a:lstStyle/>
        <a:p>
          <a:endParaRPr lang="en-US">
            <a:solidFill>
              <a:sysClr val="windowText" lastClr="000000"/>
            </a:solidFill>
          </a:endParaRPr>
        </a:p>
      </dgm:t>
    </dgm:pt>
    <dgm:pt modelId="{F3A71B65-92C8-4472-AF88-F0E86BDE642E}" type="pres">
      <dgm:prSet presAssocID="{C846A46E-55C5-457E-B6EA-66C5AFD5DAE3}" presName="outerComposite" presStyleCnt="0">
        <dgm:presLayoutVars>
          <dgm:chMax val="5"/>
          <dgm:dir/>
          <dgm:resizeHandles val="exact"/>
        </dgm:presLayoutVars>
      </dgm:prSet>
      <dgm:spPr/>
    </dgm:pt>
    <dgm:pt modelId="{1036C48C-A264-4B17-898E-86D959BE8E76}" type="pres">
      <dgm:prSet presAssocID="{C846A46E-55C5-457E-B6EA-66C5AFD5DAE3}" presName="dummyMaxCanvas" presStyleCnt="0">
        <dgm:presLayoutVars/>
      </dgm:prSet>
      <dgm:spPr/>
    </dgm:pt>
    <dgm:pt modelId="{78B1753E-7403-4A0D-A38E-17F787CCB568}" type="pres">
      <dgm:prSet presAssocID="{C846A46E-55C5-457E-B6EA-66C5AFD5DAE3}" presName="FiveNodes_1" presStyleLbl="node1" presStyleIdx="0" presStyleCnt="5">
        <dgm:presLayoutVars>
          <dgm:bulletEnabled val="1"/>
        </dgm:presLayoutVars>
      </dgm:prSet>
      <dgm:spPr/>
    </dgm:pt>
    <dgm:pt modelId="{007005D0-134E-4C64-8485-487AF319BC06}" type="pres">
      <dgm:prSet presAssocID="{C846A46E-55C5-457E-B6EA-66C5AFD5DAE3}" presName="FiveNodes_2" presStyleLbl="node1" presStyleIdx="1" presStyleCnt="5">
        <dgm:presLayoutVars>
          <dgm:bulletEnabled val="1"/>
        </dgm:presLayoutVars>
      </dgm:prSet>
      <dgm:spPr/>
    </dgm:pt>
    <dgm:pt modelId="{124AA6AB-99EE-45A7-BE4C-8FD6D89AB218}" type="pres">
      <dgm:prSet presAssocID="{C846A46E-55C5-457E-B6EA-66C5AFD5DAE3}" presName="FiveNodes_3" presStyleLbl="node1" presStyleIdx="2" presStyleCnt="5">
        <dgm:presLayoutVars>
          <dgm:bulletEnabled val="1"/>
        </dgm:presLayoutVars>
      </dgm:prSet>
      <dgm:spPr/>
    </dgm:pt>
    <dgm:pt modelId="{C3BAE48B-DFF6-45D8-8412-B377775FAB3B}" type="pres">
      <dgm:prSet presAssocID="{C846A46E-55C5-457E-B6EA-66C5AFD5DAE3}" presName="FiveNodes_4" presStyleLbl="node1" presStyleIdx="3" presStyleCnt="5">
        <dgm:presLayoutVars>
          <dgm:bulletEnabled val="1"/>
        </dgm:presLayoutVars>
      </dgm:prSet>
      <dgm:spPr/>
    </dgm:pt>
    <dgm:pt modelId="{695F6717-A517-4396-91F5-6952C9740F12}" type="pres">
      <dgm:prSet presAssocID="{C846A46E-55C5-457E-B6EA-66C5AFD5DAE3}" presName="FiveNodes_5" presStyleLbl="node1" presStyleIdx="4" presStyleCnt="5">
        <dgm:presLayoutVars>
          <dgm:bulletEnabled val="1"/>
        </dgm:presLayoutVars>
      </dgm:prSet>
      <dgm:spPr/>
    </dgm:pt>
    <dgm:pt modelId="{ABC4015D-49AD-4B7C-9095-B586C8B1E3E5}" type="pres">
      <dgm:prSet presAssocID="{C846A46E-55C5-457E-B6EA-66C5AFD5DAE3}" presName="FiveConn_1-2" presStyleLbl="fgAccFollowNode1" presStyleIdx="0" presStyleCnt="4">
        <dgm:presLayoutVars>
          <dgm:bulletEnabled val="1"/>
        </dgm:presLayoutVars>
      </dgm:prSet>
      <dgm:spPr/>
    </dgm:pt>
    <dgm:pt modelId="{7B3B947C-5FF8-4E02-90EB-CBAAADEA85E9}" type="pres">
      <dgm:prSet presAssocID="{C846A46E-55C5-457E-B6EA-66C5AFD5DAE3}" presName="FiveConn_2-3" presStyleLbl="fgAccFollowNode1" presStyleIdx="1" presStyleCnt="4">
        <dgm:presLayoutVars>
          <dgm:bulletEnabled val="1"/>
        </dgm:presLayoutVars>
      </dgm:prSet>
      <dgm:spPr/>
    </dgm:pt>
    <dgm:pt modelId="{D098176D-8218-474F-B3CA-36BB3E83FBC5}" type="pres">
      <dgm:prSet presAssocID="{C846A46E-55C5-457E-B6EA-66C5AFD5DAE3}" presName="FiveConn_3-4" presStyleLbl="fgAccFollowNode1" presStyleIdx="2" presStyleCnt="4">
        <dgm:presLayoutVars>
          <dgm:bulletEnabled val="1"/>
        </dgm:presLayoutVars>
      </dgm:prSet>
      <dgm:spPr/>
    </dgm:pt>
    <dgm:pt modelId="{2A9D258A-E03D-4EA1-8970-C20C0FD7A286}" type="pres">
      <dgm:prSet presAssocID="{C846A46E-55C5-457E-B6EA-66C5AFD5DAE3}" presName="FiveConn_4-5" presStyleLbl="fgAccFollowNode1" presStyleIdx="3" presStyleCnt="4">
        <dgm:presLayoutVars>
          <dgm:bulletEnabled val="1"/>
        </dgm:presLayoutVars>
      </dgm:prSet>
      <dgm:spPr/>
    </dgm:pt>
    <dgm:pt modelId="{7AB7F819-B2AA-4942-97FF-02DC24826808}" type="pres">
      <dgm:prSet presAssocID="{C846A46E-55C5-457E-B6EA-66C5AFD5DAE3}" presName="FiveNodes_1_text" presStyleLbl="node1" presStyleIdx="4" presStyleCnt="5">
        <dgm:presLayoutVars>
          <dgm:bulletEnabled val="1"/>
        </dgm:presLayoutVars>
      </dgm:prSet>
      <dgm:spPr/>
    </dgm:pt>
    <dgm:pt modelId="{8B51C9B4-F8BD-4F52-B818-182E1F9284D3}" type="pres">
      <dgm:prSet presAssocID="{C846A46E-55C5-457E-B6EA-66C5AFD5DAE3}" presName="FiveNodes_2_text" presStyleLbl="node1" presStyleIdx="4" presStyleCnt="5">
        <dgm:presLayoutVars>
          <dgm:bulletEnabled val="1"/>
        </dgm:presLayoutVars>
      </dgm:prSet>
      <dgm:spPr/>
    </dgm:pt>
    <dgm:pt modelId="{A6433274-FDBD-4CD6-AA34-CDF43BE1E1EA}" type="pres">
      <dgm:prSet presAssocID="{C846A46E-55C5-457E-B6EA-66C5AFD5DAE3}" presName="FiveNodes_3_text" presStyleLbl="node1" presStyleIdx="4" presStyleCnt="5">
        <dgm:presLayoutVars>
          <dgm:bulletEnabled val="1"/>
        </dgm:presLayoutVars>
      </dgm:prSet>
      <dgm:spPr/>
    </dgm:pt>
    <dgm:pt modelId="{D1810307-F965-41A7-BB52-1CD7884416D6}" type="pres">
      <dgm:prSet presAssocID="{C846A46E-55C5-457E-B6EA-66C5AFD5DAE3}" presName="FiveNodes_4_text" presStyleLbl="node1" presStyleIdx="4" presStyleCnt="5">
        <dgm:presLayoutVars>
          <dgm:bulletEnabled val="1"/>
        </dgm:presLayoutVars>
      </dgm:prSet>
      <dgm:spPr/>
    </dgm:pt>
    <dgm:pt modelId="{0CF230AF-FB8E-421A-9173-FFC54E75C670}" type="pres">
      <dgm:prSet presAssocID="{C846A46E-55C5-457E-B6EA-66C5AFD5DAE3}" presName="FiveNodes_5_text" presStyleLbl="node1" presStyleIdx="4" presStyleCnt="5">
        <dgm:presLayoutVars>
          <dgm:bulletEnabled val="1"/>
        </dgm:presLayoutVars>
      </dgm:prSet>
      <dgm:spPr/>
    </dgm:pt>
  </dgm:ptLst>
  <dgm:cxnLst>
    <dgm:cxn modelId="{249C5014-998E-4C01-9C89-FFC312E245D6}" type="presOf" srcId="{68E8F072-D075-48D9-ACD1-30F2DA4F4282}" destId="{124AA6AB-99EE-45A7-BE4C-8FD6D89AB218}" srcOrd="0" destOrd="0" presId="urn:microsoft.com/office/officeart/2005/8/layout/vProcess5"/>
    <dgm:cxn modelId="{00A3762F-4187-4C6A-80D7-078230EB7124}" type="presOf" srcId="{86F4F34F-706D-4605-9AFE-31100A8E673F}" destId="{7AB7F819-B2AA-4942-97FF-02DC24826808}" srcOrd="1" destOrd="0" presId="urn:microsoft.com/office/officeart/2005/8/layout/vProcess5"/>
    <dgm:cxn modelId="{26C61931-2CED-4FEE-8FBF-3261347B1A41}" type="presOf" srcId="{86F4F34F-706D-4605-9AFE-31100A8E673F}" destId="{78B1753E-7403-4A0D-A38E-17F787CCB568}" srcOrd="0" destOrd="0" presId="urn:microsoft.com/office/officeart/2005/8/layout/vProcess5"/>
    <dgm:cxn modelId="{8290A131-852E-412A-8B25-C31E47185EFB}" type="presOf" srcId="{B10B7553-6782-45AA-AC32-995308DB21FB}" destId="{D098176D-8218-474F-B3CA-36BB3E83FBC5}" srcOrd="0" destOrd="0" presId="urn:microsoft.com/office/officeart/2005/8/layout/vProcess5"/>
    <dgm:cxn modelId="{39538B32-04FE-4DEF-8B74-19620D24404E}" srcId="{C846A46E-55C5-457E-B6EA-66C5AFD5DAE3}" destId="{86F4F34F-706D-4605-9AFE-31100A8E673F}" srcOrd="0" destOrd="0" parTransId="{6B1A9BD3-120F-4919-AB7B-299EE12ADEE1}" sibTransId="{25412284-990F-4CFB-8680-27BB8EAE5C7A}"/>
    <dgm:cxn modelId="{BF352E38-4445-4C2D-BB8A-90A657ADC897}" type="presOf" srcId="{5B583101-C25C-4635-8982-B1E0430C1FEA}" destId="{0CF230AF-FB8E-421A-9173-FFC54E75C670}" srcOrd="1" destOrd="0" presId="urn:microsoft.com/office/officeart/2005/8/layout/vProcess5"/>
    <dgm:cxn modelId="{103CFE66-0B57-489C-AA0A-32C392F58F08}" type="presOf" srcId="{5B583101-C25C-4635-8982-B1E0430C1FEA}" destId="{695F6717-A517-4396-91F5-6952C9740F12}" srcOrd="0" destOrd="0" presId="urn:microsoft.com/office/officeart/2005/8/layout/vProcess5"/>
    <dgm:cxn modelId="{F6D83648-4609-40A2-AABC-748784EA56B6}" type="presOf" srcId="{79CE464A-22B6-4308-BFB3-17AF0C7AF06F}" destId="{7B3B947C-5FF8-4E02-90EB-CBAAADEA85E9}" srcOrd="0" destOrd="0" presId="urn:microsoft.com/office/officeart/2005/8/layout/vProcess5"/>
    <dgm:cxn modelId="{D29F0A77-5EBE-42CB-B878-1B11A3388DCB}" type="presOf" srcId="{25412284-990F-4CFB-8680-27BB8EAE5C7A}" destId="{ABC4015D-49AD-4B7C-9095-B586C8B1E3E5}" srcOrd="0" destOrd="0" presId="urn:microsoft.com/office/officeart/2005/8/layout/vProcess5"/>
    <dgm:cxn modelId="{C60F7483-FD2D-4FF4-BBA0-A1D401CC1AF3}" type="presOf" srcId="{FDE2EEF2-49F8-4FAA-90D2-79F0CC47290C}" destId="{007005D0-134E-4C64-8485-487AF319BC06}" srcOrd="0" destOrd="0" presId="urn:microsoft.com/office/officeart/2005/8/layout/vProcess5"/>
    <dgm:cxn modelId="{D985FA88-0767-472E-AFAD-2584E6764F38}" type="presOf" srcId="{26423591-E007-4B56-9EF7-F6A9E84F04A5}" destId="{C3BAE48B-DFF6-45D8-8412-B377775FAB3B}" srcOrd="0" destOrd="0" presId="urn:microsoft.com/office/officeart/2005/8/layout/vProcess5"/>
    <dgm:cxn modelId="{F589B390-1AC0-416B-B6A6-1813AFFE8E7C}" type="presOf" srcId="{68E8F072-D075-48D9-ACD1-30F2DA4F4282}" destId="{A6433274-FDBD-4CD6-AA34-CDF43BE1E1EA}" srcOrd="1" destOrd="0" presId="urn:microsoft.com/office/officeart/2005/8/layout/vProcess5"/>
    <dgm:cxn modelId="{A09289A5-05B0-4D92-8D39-E8DCF8113DBC}" srcId="{C846A46E-55C5-457E-B6EA-66C5AFD5DAE3}" destId="{68E8F072-D075-48D9-ACD1-30F2DA4F4282}" srcOrd="2" destOrd="0" parTransId="{A77EAE82-A3FD-4DF9-9CA0-000B777268A7}" sibTransId="{B10B7553-6782-45AA-AC32-995308DB21FB}"/>
    <dgm:cxn modelId="{A56818C5-37F1-4B1F-A09E-CE90E3A15B88}" type="presOf" srcId="{FDE2EEF2-49F8-4FAA-90D2-79F0CC47290C}" destId="{8B51C9B4-F8BD-4F52-B818-182E1F9284D3}" srcOrd="1" destOrd="0" presId="urn:microsoft.com/office/officeart/2005/8/layout/vProcess5"/>
    <dgm:cxn modelId="{AE188ACC-1F47-4196-9889-36936D03402A}" type="presOf" srcId="{C846A46E-55C5-457E-B6EA-66C5AFD5DAE3}" destId="{F3A71B65-92C8-4472-AF88-F0E86BDE642E}" srcOrd="0" destOrd="0" presId="urn:microsoft.com/office/officeart/2005/8/layout/vProcess5"/>
    <dgm:cxn modelId="{3E7723D3-97F1-44BF-809D-7EE4DE43BA9B}" srcId="{C846A46E-55C5-457E-B6EA-66C5AFD5DAE3}" destId="{5B583101-C25C-4635-8982-B1E0430C1FEA}" srcOrd="4" destOrd="0" parTransId="{33540B6A-162A-4025-A9F5-998AA1286E1E}" sibTransId="{4F0B37BB-B301-4331-8631-77F44DD2DD9B}"/>
    <dgm:cxn modelId="{90AFAFDE-595A-4004-8A0C-8546EBF1993B}" type="presOf" srcId="{69A7BAD2-6ED5-4CB6-B5CE-7FDC14A1D06D}" destId="{2A9D258A-E03D-4EA1-8970-C20C0FD7A286}" srcOrd="0" destOrd="0" presId="urn:microsoft.com/office/officeart/2005/8/layout/vProcess5"/>
    <dgm:cxn modelId="{64271CE1-AD5E-47E9-8A79-7099F1F7D9AC}" type="presOf" srcId="{26423591-E007-4B56-9EF7-F6A9E84F04A5}" destId="{D1810307-F965-41A7-BB52-1CD7884416D6}" srcOrd="1" destOrd="0" presId="urn:microsoft.com/office/officeart/2005/8/layout/vProcess5"/>
    <dgm:cxn modelId="{A30197E8-F024-4118-BF3B-E7043463C004}" srcId="{C846A46E-55C5-457E-B6EA-66C5AFD5DAE3}" destId="{FDE2EEF2-49F8-4FAA-90D2-79F0CC47290C}" srcOrd="1" destOrd="0" parTransId="{A730852E-FB81-4E98-9496-9EC70E3FED7A}" sibTransId="{79CE464A-22B6-4308-BFB3-17AF0C7AF06F}"/>
    <dgm:cxn modelId="{CFEC34FD-19A3-41EF-A16F-CB006EFCC5CA}" srcId="{C846A46E-55C5-457E-B6EA-66C5AFD5DAE3}" destId="{26423591-E007-4B56-9EF7-F6A9E84F04A5}" srcOrd="3" destOrd="0" parTransId="{FCD74B36-4116-44FC-9940-93833994FEE1}" sibTransId="{69A7BAD2-6ED5-4CB6-B5CE-7FDC14A1D06D}"/>
    <dgm:cxn modelId="{A28EF1FC-3939-4F96-A6EC-6DEA6639E1A9}" type="presParOf" srcId="{F3A71B65-92C8-4472-AF88-F0E86BDE642E}" destId="{1036C48C-A264-4B17-898E-86D959BE8E76}" srcOrd="0" destOrd="0" presId="urn:microsoft.com/office/officeart/2005/8/layout/vProcess5"/>
    <dgm:cxn modelId="{1DDA88A7-60F1-4B5E-B47A-5D2EA24532AD}" type="presParOf" srcId="{F3A71B65-92C8-4472-AF88-F0E86BDE642E}" destId="{78B1753E-7403-4A0D-A38E-17F787CCB568}" srcOrd="1" destOrd="0" presId="urn:microsoft.com/office/officeart/2005/8/layout/vProcess5"/>
    <dgm:cxn modelId="{75F368E0-C739-4026-A5B8-30B7E323BB76}" type="presParOf" srcId="{F3A71B65-92C8-4472-AF88-F0E86BDE642E}" destId="{007005D0-134E-4C64-8485-487AF319BC06}" srcOrd="2" destOrd="0" presId="urn:microsoft.com/office/officeart/2005/8/layout/vProcess5"/>
    <dgm:cxn modelId="{48B1F9C8-99D4-4CD7-9306-278A9BDE1598}" type="presParOf" srcId="{F3A71B65-92C8-4472-AF88-F0E86BDE642E}" destId="{124AA6AB-99EE-45A7-BE4C-8FD6D89AB218}" srcOrd="3" destOrd="0" presId="urn:microsoft.com/office/officeart/2005/8/layout/vProcess5"/>
    <dgm:cxn modelId="{A405C40F-5696-4F9B-92DD-606E0957922D}" type="presParOf" srcId="{F3A71B65-92C8-4472-AF88-F0E86BDE642E}" destId="{C3BAE48B-DFF6-45D8-8412-B377775FAB3B}" srcOrd="4" destOrd="0" presId="urn:microsoft.com/office/officeart/2005/8/layout/vProcess5"/>
    <dgm:cxn modelId="{56A3C633-A5F0-4410-ADAC-3FDF188C13D3}" type="presParOf" srcId="{F3A71B65-92C8-4472-AF88-F0E86BDE642E}" destId="{695F6717-A517-4396-91F5-6952C9740F12}" srcOrd="5" destOrd="0" presId="urn:microsoft.com/office/officeart/2005/8/layout/vProcess5"/>
    <dgm:cxn modelId="{11C699C0-A078-4C37-8ABC-92C33B01F9C1}" type="presParOf" srcId="{F3A71B65-92C8-4472-AF88-F0E86BDE642E}" destId="{ABC4015D-49AD-4B7C-9095-B586C8B1E3E5}" srcOrd="6" destOrd="0" presId="urn:microsoft.com/office/officeart/2005/8/layout/vProcess5"/>
    <dgm:cxn modelId="{9E3E3B64-6E51-4E28-864D-19BB76F0842E}" type="presParOf" srcId="{F3A71B65-92C8-4472-AF88-F0E86BDE642E}" destId="{7B3B947C-5FF8-4E02-90EB-CBAAADEA85E9}" srcOrd="7" destOrd="0" presId="urn:microsoft.com/office/officeart/2005/8/layout/vProcess5"/>
    <dgm:cxn modelId="{DD536DE1-3230-4E12-89E6-1B9307F5E32B}" type="presParOf" srcId="{F3A71B65-92C8-4472-AF88-F0E86BDE642E}" destId="{D098176D-8218-474F-B3CA-36BB3E83FBC5}" srcOrd="8" destOrd="0" presId="urn:microsoft.com/office/officeart/2005/8/layout/vProcess5"/>
    <dgm:cxn modelId="{4621D1C7-0BFD-4B35-9658-D1B242B7E1F9}" type="presParOf" srcId="{F3A71B65-92C8-4472-AF88-F0E86BDE642E}" destId="{2A9D258A-E03D-4EA1-8970-C20C0FD7A286}" srcOrd="9" destOrd="0" presId="urn:microsoft.com/office/officeart/2005/8/layout/vProcess5"/>
    <dgm:cxn modelId="{FC1FEFA5-D0D2-47A2-AC9E-D1BE64157505}" type="presParOf" srcId="{F3A71B65-92C8-4472-AF88-F0E86BDE642E}" destId="{7AB7F819-B2AA-4942-97FF-02DC24826808}" srcOrd="10" destOrd="0" presId="urn:microsoft.com/office/officeart/2005/8/layout/vProcess5"/>
    <dgm:cxn modelId="{11D1693F-5B05-4981-8F8D-456F5AB8A52B}" type="presParOf" srcId="{F3A71B65-92C8-4472-AF88-F0E86BDE642E}" destId="{8B51C9B4-F8BD-4F52-B818-182E1F9284D3}" srcOrd="11" destOrd="0" presId="urn:microsoft.com/office/officeart/2005/8/layout/vProcess5"/>
    <dgm:cxn modelId="{9D91FD10-735F-4C3C-8552-E86418446935}" type="presParOf" srcId="{F3A71B65-92C8-4472-AF88-F0E86BDE642E}" destId="{A6433274-FDBD-4CD6-AA34-CDF43BE1E1EA}" srcOrd="12" destOrd="0" presId="urn:microsoft.com/office/officeart/2005/8/layout/vProcess5"/>
    <dgm:cxn modelId="{D6A8A7AA-079A-4C3E-85C7-459A8B82E310}" type="presParOf" srcId="{F3A71B65-92C8-4472-AF88-F0E86BDE642E}" destId="{D1810307-F965-41A7-BB52-1CD7884416D6}" srcOrd="13" destOrd="0" presId="urn:microsoft.com/office/officeart/2005/8/layout/vProcess5"/>
    <dgm:cxn modelId="{A33A1BD8-81F7-49AB-B053-76EF5A29540F}" type="presParOf" srcId="{F3A71B65-92C8-4472-AF88-F0E86BDE642E}" destId="{0CF230AF-FB8E-421A-9173-FFC54E75C67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49019C-5DAD-40DB-A1F9-A36D08989CB5}" type="doc">
      <dgm:prSet loTypeId="urn:microsoft.com/office/officeart/2008/layout/VerticalCircleList" loCatId="list" qsTypeId="urn:microsoft.com/office/officeart/2005/8/quickstyle/3d3" qsCatId="3D" csTypeId="urn:microsoft.com/office/officeart/2005/8/colors/accent1_2" csCatId="accent1" phldr="1"/>
      <dgm:spPr/>
      <dgm:t>
        <a:bodyPr/>
        <a:lstStyle/>
        <a:p>
          <a:endParaRPr lang="en-US"/>
        </a:p>
      </dgm:t>
    </dgm:pt>
    <dgm:pt modelId="{9B3A08D3-523F-41D9-8066-F4C369171219}">
      <dgm:prSet/>
      <dgm:spPr/>
      <dgm:t>
        <a:bodyPr/>
        <a:lstStyle/>
        <a:p>
          <a:pPr rtl="0"/>
          <a:r>
            <a:rPr lang="en-US" dirty="0"/>
            <a:t>Chondroitin sulphate  &amp;Glucosamine sulphate </a:t>
          </a:r>
          <a:endParaRPr lang="ar-IQ" dirty="0"/>
        </a:p>
      </dgm:t>
    </dgm:pt>
    <dgm:pt modelId="{D69CD51B-95DC-4EA1-AA57-5D7BE708651E}" type="parTrans" cxnId="{8E8F6148-8171-46A1-8CE7-F53E524295EC}">
      <dgm:prSet/>
      <dgm:spPr/>
      <dgm:t>
        <a:bodyPr/>
        <a:lstStyle/>
        <a:p>
          <a:endParaRPr lang="en-US"/>
        </a:p>
      </dgm:t>
    </dgm:pt>
    <dgm:pt modelId="{5B883D81-4F6E-4051-BA40-D1D1291D0BD4}" type="sibTrans" cxnId="{8E8F6148-8171-46A1-8CE7-F53E524295EC}">
      <dgm:prSet/>
      <dgm:spPr/>
      <dgm:t>
        <a:bodyPr/>
        <a:lstStyle/>
        <a:p>
          <a:endParaRPr lang="en-US"/>
        </a:p>
      </dgm:t>
    </dgm:pt>
    <dgm:pt modelId="{C0F1E51E-EF9D-42CE-8500-114A61A6E6BE}">
      <dgm:prSet/>
      <dgm:spPr/>
      <dgm:t>
        <a:bodyPr/>
        <a:lstStyle/>
        <a:p>
          <a:pPr rtl="0"/>
          <a:r>
            <a:rPr lang="en-US" dirty="0"/>
            <a:t>Improve knee pain to a small extent (3–5%) compared with placebo in RCT </a:t>
          </a:r>
          <a:br>
            <a:rPr lang="en-US" dirty="0"/>
          </a:br>
          <a:endParaRPr lang="ar-IQ" dirty="0"/>
        </a:p>
      </dgm:t>
    </dgm:pt>
    <dgm:pt modelId="{CCFA6292-3BA1-44D9-AAA1-0AD3B9D0ACDA}" type="parTrans" cxnId="{CAD3DE39-CBA9-49DE-AF68-A2154D20B89C}">
      <dgm:prSet/>
      <dgm:spPr/>
      <dgm:t>
        <a:bodyPr/>
        <a:lstStyle/>
        <a:p>
          <a:endParaRPr lang="en-US"/>
        </a:p>
      </dgm:t>
    </dgm:pt>
    <dgm:pt modelId="{9BB50CEB-E3D0-465B-9F5F-3EAC6D3C3F0C}" type="sibTrans" cxnId="{CAD3DE39-CBA9-49DE-AF68-A2154D20B89C}">
      <dgm:prSet/>
      <dgm:spPr/>
      <dgm:t>
        <a:bodyPr/>
        <a:lstStyle/>
        <a:p>
          <a:endParaRPr lang="en-US"/>
        </a:p>
      </dgm:t>
    </dgm:pt>
    <dgm:pt modelId="{5B5135C4-D9D0-4B3D-A570-46894E1904A9}" type="pres">
      <dgm:prSet presAssocID="{CF49019C-5DAD-40DB-A1F9-A36D08989CB5}" presName="Name0" presStyleCnt="0">
        <dgm:presLayoutVars>
          <dgm:dir/>
        </dgm:presLayoutVars>
      </dgm:prSet>
      <dgm:spPr/>
    </dgm:pt>
    <dgm:pt modelId="{A2E0A68D-566F-4716-9C05-D4E86F5F7B39}" type="pres">
      <dgm:prSet presAssocID="{9B3A08D3-523F-41D9-8066-F4C369171219}" presName="withChildren" presStyleCnt="0"/>
      <dgm:spPr/>
    </dgm:pt>
    <dgm:pt modelId="{14D9A867-1AEA-4498-89A9-EE423F9B4545}" type="pres">
      <dgm:prSet presAssocID="{9B3A08D3-523F-41D9-8066-F4C369171219}" presName="bigCircle" presStyleLbl="vennNode1" presStyleIdx="0" presStyleCnt="2"/>
      <dgm:spPr/>
    </dgm:pt>
    <dgm:pt modelId="{71785493-55B7-40D2-94D8-852474DA425D}" type="pres">
      <dgm:prSet presAssocID="{9B3A08D3-523F-41D9-8066-F4C369171219}" presName="medCircle" presStyleLbl="vennNode1" presStyleIdx="1" presStyleCnt="2"/>
      <dgm:spPr/>
    </dgm:pt>
    <dgm:pt modelId="{E7E44F6E-10F2-46CB-B3F6-0ED557831EEC}" type="pres">
      <dgm:prSet presAssocID="{9B3A08D3-523F-41D9-8066-F4C369171219}" presName="txLvl1" presStyleLbl="revTx" presStyleIdx="0" presStyleCnt="2"/>
      <dgm:spPr/>
    </dgm:pt>
    <dgm:pt modelId="{09A1B723-9BFD-40DB-98AB-B1FAE0732C30}" type="pres">
      <dgm:prSet presAssocID="{9B3A08D3-523F-41D9-8066-F4C369171219}" presName="lin" presStyleCnt="0"/>
      <dgm:spPr/>
    </dgm:pt>
    <dgm:pt modelId="{32AF510C-FAF4-4B78-B0D5-7126E99B6E62}" type="pres">
      <dgm:prSet presAssocID="{C0F1E51E-EF9D-42CE-8500-114A61A6E6BE}" presName="txLvl2" presStyleLbl="revTx" presStyleIdx="1" presStyleCnt="2"/>
      <dgm:spPr/>
    </dgm:pt>
  </dgm:ptLst>
  <dgm:cxnLst>
    <dgm:cxn modelId="{CAD3DE39-CBA9-49DE-AF68-A2154D20B89C}" srcId="{9B3A08D3-523F-41D9-8066-F4C369171219}" destId="{C0F1E51E-EF9D-42CE-8500-114A61A6E6BE}" srcOrd="0" destOrd="0" parTransId="{CCFA6292-3BA1-44D9-AAA1-0AD3B9D0ACDA}" sibTransId="{9BB50CEB-E3D0-465B-9F5F-3EAC6D3C3F0C}"/>
    <dgm:cxn modelId="{8E8F6148-8171-46A1-8CE7-F53E524295EC}" srcId="{CF49019C-5DAD-40DB-A1F9-A36D08989CB5}" destId="{9B3A08D3-523F-41D9-8066-F4C369171219}" srcOrd="0" destOrd="0" parTransId="{D69CD51B-95DC-4EA1-AA57-5D7BE708651E}" sibTransId="{5B883D81-4F6E-4051-BA40-D1D1291D0BD4}"/>
    <dgm:cxn modelId="{F599624B-0E42-4CB2-B38B-0C7F4D492349}" type="presOf" srcId="{C0F1E51E-EF9D-42CE-8500-114A61A6E6BE}" destId="{32AF510C-FAF4-4B78-B0D5-7126E99B6E62}" srcOrd="0" destOrd="0" presId="urn:microsoft.com/office/officeart/2008/layout/VerticalCircleList"/>
    <dgm:cxn modelId="{574DAF70-4987-443E-B4E2-C31194823B2C}" type="presOf" srcId="{9B3A08D3-523F-41D9-8066-F4C369171219}" destId="{E7E44F6E-10F2-46CB-B3F6-0ED557831EEC}" srcOrd="0" destOrd="0" presId="urn:microsoft.com/office/officeart/2008/layout/VerticalCircleList"/>
    <dgm:cxn modelId="{EAF7D0E4-0B8E-48EA-9BC3-BCE277BEF6F8}" type="presOf" srcId="{CF49019C-5DAD-40DB-A1F9-A36D08989CB5}" destId="{5B5135C4-D9D0-4B3D-A570-46894E1904A9}" srcOrd="0" destOrd="0" presId="urn:microsoft.com/office/officeart/2008/layout/VerticalCircleList"/>
    <dgm:cxn modelId="{E0DE4A11-1E01-4120-AD2A-EDC0B3142683}" type="presParOf" srcId="{5B5135C4-D9D0-4B3D-A570-46894E1904A9}" destId="{A2E0A68D-566F-4716-9C05-D4E86F5F7B39}" srcOrd="0" destOrd="0" presId="urn:microsoft.com/office/officeart/2008/layout/VerticalCircleList"/>
    <dgm:cxn modelId="{5346E731-7FD2-4A6C-9359-6D8AC0E7C392}" type="presParOf" srcId="{A2E0A68D-566F-4716-9C05-D4E86F5F7B39}" destId="{14D9A867-1AEA-4498-89A9-EE423F9B4545}" srcOrd="0" destOrd="0" presId="urn:microsoft.com/office/officeart/2008/layout/VerticalCircleList"/>
    <dgm:cxn modelId="{27E85EE1-D874-4B45-8E5D-08DCFB608D27}" type="presParOf" srcId="{A2E0A68D-566F-4716-9C05-D4E86F5F7B39}" destId="{71785493-55B7-40D2-94D8-852474DA425D}" srcOrd="1" destOrd="0" presId="urn:microsoft.com/office/officeart/2008/layout/VerticalCircleList"/>
    <dgm:cxn modelId="{160A96F4-76D8-4259-9B09-312E34E9F7A8}" type="presParOf" srcId="{A2E0A68D-566F-4716-9C05-D4E86F5F7B39}" destId="{E7E44F6E-10F2-46CB-B3F6-0ED557831EEC}" srcOrd="2" destOrd="0" presId="urn:microsoft.com/office/officeart/2008/layout/VerticalCircleList"/>
    <dgm:cxn modelId="{46CADF5C-C292-4F08-AF44-EAE1E4205065}" type="presParOf" srcId="{A2E0A68D-566F-4716-9C05-D4E86F5F7B39}" destId="{09A1B723-9BFD-40DB-98AB-B1FAE0732C30}" srcOrd="3" destOrd="0" presId="urn:microsoft.com/office/officeart/2008/layout/VerticalCircleList"/>
    <dgm:cxn modelId="{E1D72C6E-7DA1-48BF-B089-138EF58652CA}" type="presParOf" srcId="{09A1B723-9BFD-40DB-98AB-B1FAE0732C30}" destId="{32AF510C-FAF4-4B78-B0D5-7126E99B6E62}" srcOrd="0"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A663CA-3F9F-4EDE-955A-F57A69473D26}" type="doc">
      <dgm:prSet loTypeId="urn:microsoft.com/office/officeart/2008/layout/VerticalCircleList" loCatId="list" qsTypeId="urn:microsoft.com/office/officeart/2005/8/quickstyle/simple3" qsCatId="simple" csTypeId="urn:microsoft.com/office/officeart/2005/8/colors/accent1_2" csCatId="accent1"/>
      <dgm:spPr/>
      <dgm:t>
        <a:bodyPr/>
        <a:lstStyle/>
        <a:p>
          <a:endParaRPr lang="en-US"/>
        </a:p>
      </dgm:t>
    </dgm:pt>
    <dgm:pt modelId="{3A030023-D3C6-4D45-9AEF-9ACC17B4FEF5}">
      <dgm:prSet/>
      <dgm:spPr/>
      <dgm:t>
        <a:bodyPr/>
        <a:lstStyle/>
        <a:p>
          <a:pPr rtl="0"/>
          <a:r>
            <a:rPr lang="en-US"/>
            <a:t>Osteoarthritis is characterised by </a:t>
          </a:r>
          <a:endParaRPr lang="ar-IQ"/>
        </a:p>
      </dgm:t>
    </dgm:pt>
    <dgm:pt modelId="{CEA37F59-96DE-442E-BDF1-D155CC983C2A}" type="parTrans" cxnId="{17AB2CBE-9519-47C4-8CDE-7CA9C6BB4212}">
      <dgm:prSet/>
      <dgm:spPr/>
      <dgm:t>
        <a:bodyPr/>
        <a:lstStyle/>
        <a:p>
          <a:endParaRPr lang="en-US"/>
        </a:p>
      </dgm:t>
    </dgm:pt>
    <dgm:pt modelId="{9F1FCB4C-3C44-468A-84B7-E1D7B8E20DA8}" type="sibTrans" cxnId="{17AB2CBE-9519-47C4-8CDE-7CA9C6BB4212}">
      <dgm:prSet/>
      <dgm:spPr/>
      <dgm:t>
        <a:bodyPr/>
        <a:lstStyle/>
        <a:p>
          <a:endParaRPr lang="en-US"/>
        </a:p>
      </dgm:t>
    </dgm:pt>
    <dgm:pt modelId="{5073D7D0-7D80-4A22-AB4F-59C8ED400A9F}">
      <dgm:prSet/>
      <dgm:spPr/>
      <dgm:t>
        <a:bodyPr/>
        <a:lstStyle/>
        <a:p>
          <a:pPr rtl="0"/>
          <a:r>
            <a:rPr lang="en-US"/>
            <a:t>Focal loss of articular cartilage</a:t>
          </a:r>
          <a:endParaRPr lang="ar-IQ"/>
        </a:p>
      </dgm:t>
    </dgm:pt>
    <dgm:pt modelId="{A8231C67-1004-4D06-B6EE-52B157CBB7FB}" type="parTrans" cxnId="{8C173D9B-B094-49CA-B9B6-8947EF23E3BA}">
      <dgm:prSet/>
      <dgm:spPr/>
      <dgm:t>
        <a:bodyPr/>
        <a:lstStyle/>
        <a:p>
          <a:endParaRPr lang="en-US"/>
        </a:p>
      </dgm:t>
    </dgm:pt>
    <dgm:pt modelId="{F289CCC0-A5F5-4A17-9740-4BD861372E9D}" type="sibTrans" cxnId="{8C173D9B-B094-49CA-B9B6-8947EF23E3BA}">
      <dgm:prSet/>
      <dgm:spPr/>
      <dgm:t>
        <a:bodyPr/>
        <a:lstStyle/>
        <a:p>
          <a:endParaRPr lang="en-US"/>
        </a:p>
      </dgm:t>
    </dgm:pt>
    <dgm:pt modelId="{10176689-9F0A-438D-8897-B444550FE13E}">
      <dgm:prSet/>
      <dgm:spPr/>
      <dgm:t>
        <a:bodyPr/>
        <a:lstStyle/>
        <a:p>
          <a:pPr rtl="0"/>
          <a:r>
            <a:rPr lang="en-US"/>
            <a:t>Subchondral osteosclerosis</a:t>
          </a:r>
          <a:endParaRPr lang="ar-IQ"/>
        </a:p>
      </dgm:t>
    </dgm:pt>
    <dgm:pt modelId="{DAD379CA-FC19-4AA6-98A3-9D0C5479E737}" type="parTrans" cxnId="{76A25FB6-6EDC-42E7-9065-039D55785A8E}">
      <dgm:prSet/>
      <dgm:spPr/>
      <dgm:t>
        <a:bodyPr/>
        <a:lstStyle/>
        <a:p>
          <a:endParaRPr lang="en-US"/>
        </a:p>
      </dgm:t>
    </dgm:pt>
    <dgm:pt modelId="{96F39B5A-61BC-469B-8AD1-BE27A25FECBA}" type="sibTrans" cxnId="{76A25FB6-6EDC-42E7-9065-039D55785A8E}">
      <dgm:prSet/>
      <dgm:spPr/>
      <dgm:t>
        <a:bodyPr/>
        <a:lstStyle/>
        <a:p>
          <a:endParaRPr lang="en-US"/>
        </a:p>
      </dgm:t>
    </dgm:pt>
    <dgm:pt modelId="{62182257-0CE0-4DF4-8A1D-A3C8CDF23491}">
      <dgm:prSet/>
      <dgm:spPr/>
      <dgm:t>
        <a:bodyPr/>
        <a:lstStyle/>
        <a:p>
          <a:pPr rtl="0"/>
          <a:r>
            <a:rPr lang="en-US"/>
            <a:t>Osteophyte formation at the joint margin</a:t>
          </a:r>
          <a:endParaRPr lang="ar-IQ"/>
        </a:p>
      </dgm:t>
    </dgm:pt>
    <dgm:pt modelId="{6524089A-F2C7-46EC-843A-3B183F9F0678}" type="parTrans" cxnId="{793F0230-897E-4BF5-AEE5-B0476D02C2F6}">
      <dgm:prSet/>
      <dgm:spPr/>
      <dgm:t>
        <a:bodyPr/>
        <a:lstStyle/>
        <a:p>
          <a:endParaRPr lang="en-US"/>
        </a:p>
      </dgm:t>
    </dgm:pt>
    <dgm:pt modelId="{C5091834-0743-42EC-8F62-8EE4C3273BB2}" type="sibTrans" cxnId="{793F0230-897E-4BF5-AEE5-B0476D02C2F6}">
      <dgm:prSet/>
      <dgm:spPr/>
      <dgm:t>
        <a:bodyPr/>
        <a:lstStyle/>
        <a:p>
          <a:endParaRPr lang="en-US"/>
        </a:p>
      </dgm:t>
    </dgm:pt>
    <dgm:pt modelId="{9F7DCC6A-6C43-433E-A20A-AE123DF0B45A}">
      <dgm:prSet/>
      <dgm:spPr/>
      <dgm:t>
        <a:bodyPr/>
        <a:lstStyle/>
        <a:p>
          <a:pPr rtl="0"/>
          <a:r>
            <a:rPr lang="en-US"/>
            <a:t>Remodeling of joint contour with enlargement of affected joints</a:t>
          </a:r>
          <a:endParaRPr lang="ar-IQ"/>
        </a:p>
      </dgm:t>
    </dgm:pt>
    <dgm:pt modelId="{ED0C57B7-A881-4C44-B834-85BDE217FB32}" type="parTrans" cxnId="{64964CFA-109B-4769-B129-F796D7835845}">
      <dgm:prSet/>
      <dgm:spPr/>
      <dgm:t>
        <a:bodyPr/>
        <a:lstStyle/>
        <a:p>
          <a:endParaRPr lang="en-US"/>
        </a:p>
      </dgm:t>
    </dgm:pt>
    <dgm:pt modelId="{22AF871E-12F9-437F-8339-A3D263C6A688}" type="sibTrans" cxnId="{64964CFA-109B-4769-B129-F796D7835845}">
      <dgm:prSet/>
      <dgm:spPr/>
      <dgm:t>
        <a:bodyPr/>
        <a:lstStyle/>
        <a:p>
          <a:endParaRPr lang="en-US"/>
        </a:p>
      </dgm:t>
    </dgm:pt>
    <dgm:pt modelId="{62EB8D6D-AA4C-4524-8E83-45B16B64A76A}" type="pres">
      <dgm:prSet presAssocID="{17A663CA-3F9F-4EDE-955A-F57A69473D26}" presName="Name0" presStyleCnt="0">
        <dgm:presLayoutVars>
          <dgm:dir/>
        </dgm:presLayoutVars>
      </dgm:prSet>
      <dgm:spPr/>
    </dgm:pt>
    <dgm:pt modelId="{D7D8C4CD-43DB-4CDC-9C87-F6C60559A062}" type="pres">
      <dgm:prSet presAssocID="{3A030023-D3C6-4D45-9AEF-9ACC17B4FEF5}" presName="withChildren" presStyleCnt="0"/>
      <dgm:spPr/>
    </dgm:pt>
    <dgm:pt modelId="{E9BE6054-034F-4925-9AF1-8D2B56FA5CD3}" type="pres">
      <dgm:prSet presAssocID="{3A030023-D3C6-4D45-9AEF-9ACC17B4FEF5}" presName="bigCircle" presStyleLbl="vennNode1" presStyleIdx="0" presStyleCnt="5"/>
      <dgm:spPr/>
    </dgm:pt>
    <dgm:pt modelId="{25570B11-F555-4BF9-BCEE-F4A9B2A402A2}" type="pres">
      <dgm:prSet presAssocID="{3A030023-D3C6-4D45-9AEF-9ACC17B4FEF5}" presName="medCircle" presStyleLbl="vennNode1" presStyleIdx="1" presStyleCnt="5"/>
      <dgm:spPr/>
    </dgm:pt>
    <dgm:pt modelId="{D64E62FA-ECDD-494B-B985-DA67886AF2D1}" type="pres">
      <dgm:prSet presAssocID="{3A030023-D3C6-4D45-9AEF-9ACC17B4FEF5}" presName="txLvl1" presStyleLbl="revTx" presStyleIdx="0" presStyleCnt="5"/>
      <dgm:spPr/>
    </dgm:pt>
    <dgm:pt modelId="{B59FA38F-1856-4F20-860A-3C4825CA6C1F}" type="pres">
      <dgm:prSet presAssocID="{3A030023-D3C6-4D45-9AEF-9ACC17B4FEF5}" presName="lin" presStyleCnt="0"/>
      <dgm:spPr/>
    </dgm:pt>
    <dgm:pt modelId="{9E90CCDD-43F8-4960-BE78-B95A90DAED1B}" type="pres">
      <dgm:prSet presAssocID="{5073D7D0-7D80-4A22-AB4F-59C8ED400A9F}" presName="txLvl2" presStyleLbl="revTx" presStyleIdx="1" presStyleCnt="5"/>
      <dgm:spPr/>
    </dgm:pt>
    <dgm:pt modelId="{BA8673B1-F67D-4D41-8C46-1E51C373FC96}" type="pres">
      <dgm:prSet presAssocID="{F289CCC0-A5F5-4A17-9740-4BD861372E9D}" presName="smCircle" presStyleLbl="vennNode1" presStyleIdx="2" presStyleCnt="5"/>
      <dgm:spPr/>
    </dgm:pt>
    <dgm:pt modelId="{95D77411-3E2F-4BA2-BBDE-F7CFD26E309B}" type="pres">
      <dgm:prSet presAssocID="{10176689-9F0A-438D-8897-B444550FE13E}" presName="txLvl2" presStyleLbl="revTx" presStyleIdx="2" presStyleCnt="5"/>
      <dgm:spPr/>
    </dgm:pt>
    <dgm:pt modelId="{57EC8D6F-DF7D-457C-9B85-4D6081465293}" type="pres">
      <dgm:prSet presAssocID="{96F39B5A-61BC-469B-8AD1-BE27A25FECBA}" presName="smCircle" presStyleLbl="vennNode1" presStyleIdx="3" presStyleCnt="5"/>
      <dgm:spPr/>
    </dgm:pt>
    <dgm:pt modelId="{8246FAE3-6AE5-4F82-AACF-8CEB53616FA5}" type="pres">
      <dgm:prSet presAssocID="{62182257-0CE0-4DF4-8A1D-A3C8CDF23491}" presName="txLvl2" presStyleLbl="revTx" presStyleIdx="3" presStyleCnt="5"/>
      <dgm:spPr/>
    </dgm:pt>
    <dgm:pt modelId="{80DACE52-D135-4CD9-B380-DB05EF328073}" type="pres">
      <dgm:prSet presAssocID="{C5091834-0743-42EC-8F62-8EE4C3273BB2}" presName="smCircle" presStyleLbl="vennNode1" presStyleIdx="4" presStyleCnt="5"/>
      <dgm:spPr/>
    </dgm:pt>
    <dgm:pt modelId="{60E9154C-A50F-4B80-AE7D-80EDE0ADFAF4}" type="pres">
      <dgm:prSet presAssocID="{9F7DCC6A-6C43-433E-A20A-AE123DF0B45A}" presName="txLvl2" presStyleLbl="revTx" presStyleIdx="4" presStyleCnt="5"/>
      <dgm:spPr/>
    </dgm:pt>
  </dgm:ptLst>
  <dgm:cxnLst>
    <dgm:cxn modelId="{5BE5CF21-59E0-4FA8-A5EB-D67E59F3216E}" type="presOf" srcId="{10176689-9F0A-438D-8897-B444550FE13E}" destId="{95D77411-3E2F-4BA2-BBDE-F7CFD26E309B}" srcOrd="0" destOrd="0" presId="urn:microsoft.com/office/officeart/2008/layout/VerticalCircleList"/>
    <dgm:cxn modelId="{277BD325-F615-4FAB-A3EA-94EC8148E78D}" type="presOf" srcId="{17A663CA-3F9F-4EDE-955A-F57A69473D26}" destId="{62EB8D6D-AA4C-4524-8E83-45B16B64A76A}" srcOrd="0" destOrd="0" presId="urn:microsoft.com/office/officeart/2008/layout/VerticalCircleList"/>
    <dgm:cxn modelId="{793F0230-897E-4BF5-AEE5-B0476D02C2F6}" srcId="{3A030023-D3C6-4D45-9AEF-9ACC17B4FEF5}" destId="{62182257-0CE0-4DF4-8A1D-A3C8CDF23491}" srcOrd="2" destOrd="0" parTransId="{6524089A-F2C7-46EC-843A-3B183F9F0678}" sibTransId="{C5091834-0743-42EC-8F62-8EE4C3273BB2}"/>
    <dgm:cxn modelId="{5AB1D640-51AC-46D0-9F29-00985789A5C7}" type="presOf" srcId="{5073D7D0-7D80-4A22-AB4F-59C8ED400A9F}" destId="{9E90CCDD-43F8-4960-BE78-B95A90DAED1B}" srcOrd="0" destOrd="0" presId="urn:microsoft.com/office/officeart/2008/layout/VerticalCircleList"/>
    <dgm:cxn modelId="{579CCC59-7134-4C78-B2DA-1CF274BDA50C}" type="presOf" srcId="{62182257-0CE0-4DF4-8A1D-A3C8CDF23491}" destId="{8246FAE3-6AE5-4F82-AACF-8CEB53616FA5}" srcOrd="0" destOrd="0" presId="urn:microsoft.com/office/officeart/2008/layout/VerticalCircleList"/>
    <dgm:cxn modelId="{9CDECC7E-37C7-4B23-8104-00A0B18DE936}" type="presOf" srcId="{9F7DCC6A-6C43-433E-A20A-AE123DF0B45A}" destId="{60E9154C-A50F-4B80-AE7D-80EDE0ADFAF4}" srcOrd="0" destOrd="0" presId="urn:microsoft.com/office/officeart/2008/layout/VerticalCircleList"/>
    <dgm:cxn modelId="{EE869E8D-59E8-4661-9D1B-71924FEE2BAF}" type="presOf" srcId="{3A030023-D3C6-4D45-9AEF-9ACC17B4FEF5}" destId="{D64E62FA-ECDD-494B-B985-DA67886AF2D1}" srcOrd="0" destOrd="0" presId="urn:microsoft.com/office/officeart/2008/layout/VerticalCircleList"/>
    <dgm:cxn modelId="{8C173D9B-B094-49CA-B9B6-8947EF23E3BA}" srcId="{3A030023-D3C6-4D45-9AEF-9ACC17B4FEF5}" destId="{5073D7D0-7D80-4A22-AB4F-59C8ED400A9F}" srcOrd="0" destOrd="0" parTransId="{A8231C67-1004-4D06-B6EE-52B157CBB7FB}" sibTransId="{F289CCC0-A5F5-4A17-9740-4BD861372E9D}"/>
    <dgm:cxn modelId="{76A25FB6-6EDC-42E7-9065-039D55785A8E}" srcId="{3A030023-D3C6-4D45-9AEF-9ACC17B4FEF5}" destId="{10176689-9F0A-438D-8897-B444550FE13E}" srcOrd="1" destOrd="0" parTransId="{DAD379CA-FC19-4AA6-98A3-9D0C5479E737}" sibTransId="{96F39B5A-61BC-469B-8AD1-BE27A25FECBA}"/>
    <dgm:cxn modelId="{17AB2CBE-9519-47C4-8CDE-7CA9C6BB4212}" srcId="{17A663CA-3F9F-4EDE-955A-F57A69473D26}" destId="{3A030023-D3C6-4D45-9AEF-9ACC17B4FEF5}" srcOrd="0" destOrd="0" parTransId="{CEA37F59-96DE-442E-BDF1-D155CC983C2A}" sibTransId="{9F1FCB4C-3C44-468A-84B7-E1D7B8E20DA8}"/>
    <dgm:cxn modelId="{64964CFA-109B-4769-B129-F796D7835845}" srcId="{3A030023-D3C6-4D45-9AEF-9ACC17B4FEF5}" destId="{9F7DCC6A-6C43-433E-A20A-AE123DF0B45A}" srcOrd="3" destOrd="0" parTransId="{ED0C57B7-A881-4C44-B834-85BDE217FB32}" sibTransId="{22AF871E-12F9-437F-8339-A3D263C6A688}"/>
    <dgm:cxn modelId="{AED13FA7-CE2A-496F-8F6E-AE5A85913BF6}" type="presParOf" srcId="{62EB8D6D-AA4C-4524-8E83-45B16B64A76A}" destId="{D7D8C4CD-43DB-4CDC-9C87-F6C60559A062}" srcOrd="0" destOrd="0" presId="urn:microsoft.com/office/officeart/2008/layout/VerticalCircleList"/>
    <dgm:cxn modelId="{AE570E6B-AF32-4CF9-A8D0-3BC60BB4DEDB}" type="presParOf" srcId="{D7D8C4CD-43DB-4CDC-9C87-F6C60559A062}" destId="{E9BE6054-034F-4925-9AF1-8D2B56FA5CD3}" srcOrd="0" destOrd="0" presId="urn:microsoft.com/office/officeart/2008/layout/VerticalCircleList"/>
    <dgm:cxn modelId="{5BD5C593-4A69-4277-AD3B-FB735C06A0D3}" type="presParOf" srcId="{D7D8C4CD-43DB-4CDC-9C87-F6C60559A062}" destId="{25570B11-F555-4BF9-BCEE-F4A9B2A402A2}" srcOrd="1" destOrd="0" presId="urn:microsoft.com/office/officeart/2008/layout/VerticalCircleList"/>
    <dgm:cxn modelId="{5C4B3183-6D36-433C-846D-F45C41EC92FA}" type="presParOf" srcId="{D7D8C4CD-43DB-4CDC-9C87-F6C60559A062}" destId="{D64E62FA-ECDD-494B-B985-DA67886AF2D1}" srcOrd="2" destOrd="0" presId="urn:microsoft.com/office/officeart/2008/layout/VerticalCircleList"/>
    <dgm:cxn modelId="{BC269CF0-3B04-4EE0-9D64-B3122C019B05}" type="presParOf" srcId="{D7D8C4CD-43DB-4CDC-9C87-F6C60559A062}" destId="{B59FA38F-1856-4F20-860A-3C4825CA6C1F}" srcOrd="3" destOrd="0" presId="urn:microsoft.com/office/officeart/2008/layout/VerticalCircleList"/>
    <dgm:cxn modelId="{18FA8D08-E1DC-4B27-81C6-411BE160811B}" type="presParOf" srcId="{B59FA38F-1856-4F20-860A-3C4825CA6C1F}" destId="{9E90CCDD-43F8-4960-BE78-B95A90DAED1B}" srcOrd="0" destOrd="0" presId="urn:microsoft.com/office/officeart/2008/layout/VerticalCircleList"/>
    <dgm:cxn modelId="{6E038FB9-4068-4565-B5BE-AE902107A0BC}" type="presParOf" srcId="{B59FA38F-1856-4F20-860A-3C4825CA6C1F}" destId="{BA8673B1-F67D-4D41-8C46-1E51C373FC96}" srcOrd="1" destOrd="0" presId="urn:microsoft.com/office/officeart/2008/layout/VerticalCircleList"/>
    <dgm:cxn modelId="{7DDBE3C7-6516-4D3D-9600-2C7F544E59C3}" type="presParOf" srcId="{B59FA38F-1856-4F20-860A-3C4825CA6C1F}" destId="{95D77411-3E2F-4BA2-BBDE-F7CFD26E309B}" srcOrd="2" destOrd="0" presId="urn:microsoft.com/office/officeart/2008/layout/VerticalCircleList"/>
    <dgm:cxn modelId="{E56AE5F6-A355-477F-8FC2-11D0A52279DD}" type="presParOf" srcId="{B59FA38F-1856-4F20-860A-3C4825CA6C1F}" destId="{57EC8D6F-DF7D-457C-9B85-4D6081465293}" srcOrd="3" destOrd="0" presId="urn:microsoft.com/office/officeart/2008/layout/VerticalCircleList"/>
    <dgm:cxn modelId="{1A8A7B7F-7F06-4DA5-B16A-002D4EF166DA}" type="presParOf" srcId="{B59FA38F-1856-4F20-860A-3C4825CA6C1F}" destId="{8246FAE3-6AE5-4F82-AACF-8CEB53616FA5}" srcOrd="4" destOrd="0" presId="urn:microsoft.com/office/officeart/2008/layout/VerticalCircleList"/>
    <dgm:cxn modelId="{B335001D-8964-4FCD-994F-A9E9562424F8}" type="presParOf" srcId="{B59FA38F-1856-4F20-860A-3C4825CA6C1F}" destId="{80DACE52-D135-4CD9-B380-DB05EF328073}" srcOrd="5" destOrd="0" presId="urn:microsoft.com/office/officeart/2008/layout/VerticalCircleList"/>
    <dgm:cxn modelId="{7826FF8E-CEDE-4853-B7A1-BC5F00B75435}" type="presParOf" srcId="{B59FA38F-1856-4F20-860A-3C4825CA6C1F}" destId="{60E9154C-A50F-4B80-AE7D-80EDE0ADFAF4}" srcOrd="6"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304B50-A250-4A0F-B075-A736556C79FB}" type="doc">
      <dgm:prSet loTypeId="urn:microsoft.com/office/officeart/2005/8/layout/target3" loCatId="list" qsTypeId="urn:microsoft.com/office/officeart/2005/8/quickstyle/3d2" qsCatId="3D" csTypeId="urn:microsoft.com/office/officeart/2005/8/colors/accent1_2" csCatId="accent1" phldr="1"/>
      <dgm:spPr/>
      <dgm:t>
        <a:bodyPr/>
        <a:lstStyle/>
        <a:p>
          <a:endParaRPr lang="en-US"/>
        </a:p>
      </dgm:t>
    </dgm:pt>
    <dgm:pt modelId="{19F30DA9-CE5E-4003-8AD4-5951E8EBCEE1}">
      <dgm:prSet custT="1"/>
      <dgm:spPr/>
      <dgm:t>
        <a:bodyPr/>
        <a:lstStyle/>
        <a:p>
          <a:pPr rtl="0"/>
          <a:r>
            <a:rPr lang="en-US" sz="2800" dirty="0"/>
            <a:t>The prevalence rises with age</a:t>
          </a:r>
          <a:endParaRPr lang="ar-IQ" sz="2800" dirty="0"/>
        </a:p>
      </dgm:t>
    </dgm:pt>
    <dgm:pt modelId="{151D0133-60AA-42D4-B5DF-04F6623EF2C3}" type="parTrans" cxnId="{129367D8-6FA1-4EE4-8268-54F320F2A1F9}">
      <dgm:prSet/>
      <dgm:spPr/>
      <dgm:t>
        <a:bodyPr/>
        <a:lstStyle/>
        <a:p>
          <a:endParaRPr lang="en-US" sz="2000"/>
        </a:p>
      </dgm:t>
    </dgm:pt>
    <dgm:pt modelId="{BEF48F2A-252B-44F0-A011-4B1E06A125BA}" type="sibTrans" cxnId="{129367D8-6FA1-4EE4-8268-54F320F2A1F9}">
      <dgm:prSet/>
      <dgm:spPr/>
      <dgm:t>
        <a:bodyPr/>
        <a:lstStyle/>
        <a:p>
          <a:endParaRPr lang="en-US" sz="2000"/>
        </a:p>
      </dgm:t>
    </dgm:pt>
    <dgm:pt modelId="{A1B8A96F-3B3F-41EF-9720-F0E3BBFE37F6}">
      <dgm:prSet custT="1"/>
      <dgm:spPr/>
      <dgm:t>
        <a:bodyPr/>
        <a:lstStyle/>
        <a:p>
          <a:pPr rtl="0"/>
          <a:r>
            <a:rPr lang="en-US" sz="2400" dirty="0"/>
            <a:t>All people develop O.A at some point during life </a:t>
          </a:r>
          <a:endParaRPr lang="ar-IQ" sz="2400" dirty="0"/>
        </a:p>
      </dgm:t>
    </dgm:pt>
    <dgm:pt modelId="{284F0AF3-4359-4DA0-90C2-1B34668C6D0E}" type="parTrans" cxnId="{149B064D-F546-49AB-9868-DC7EE724EB8E}">
      <dgm:prSet/>
      <dgm:spPr/>
      <dgm:t>
        <a:bodyPr/>
        <a:lstStyle/>
        <a:p>
          <a:endParaRPr lang="en-US" sz="2000"/>
        </a:p>
      </dgm:t>
    </dgm:pt>
    <dgm:pt modelId="{D9556677-30D6-4082-8176-ECB3B5C413DA}" type="sibTrans" cxnId="{149B064D-F546-49AB-9868-DC7EE724EB8E}">
      <dgm:prSet/>
      <dgm:spPr/>
      <dgm:t>
        <a:bodyPr/>
        <a:lstStyle/>
        <a:p>
          <a:endParaRPr lang="en-US" sz="2000"/>
        </a:p>
      </dgm:t>
    </dgm:pt>
    <dgm:pt modelId="{DC9C62EA-C0F7-4D1D-9DEE-A6129FC299FD}">
      <dgm:prSet custT="1"/>
      <dgm:spPr/>
      <dgm:t>
        <a:bodyPr/>
        <a:lstStyle/>
        <a:p>
          <a:pPr rtl="0"/>
          <a:r>
            <a:rPr lang="en-US" sz="1800"/>
            <a:t>45% Knee OA </a:t>
          </a:r>
          <a:endParaRPr lang="ar-IQ" sz="1800"/>
        </a:p>
      </dgm:t>
    </dgm:pt>
    <dgm:pt modelId="{1EDFE0BD-556D-4F66-96F4-63DDD2EBD15F}" type="parTrans" cxnId="{D987CA95-E18B-4DAB-8EF7-482A33AFF269}">
      <dgm:prSet/>
      <dgm:spPr/>
      <dgm:t>
        <a:bodyPr/>
        <a:lstStyle/>
        <a:p>
          <a:endParaRPr lang="en-US" sz="2000"/>
        </a:p>
      </dgm:t>
    </dgm:pt>
    <dgm:pt modelId="{FE45E798-E9B5-414A-B040-A0493FDAB460}" type="sibTrans" cxnId="{D987CA95-E18B-4DAB-8EF7-482A33AFF269}">
      <dgm:prSet/>
      <dgm:spPr/>
      <dgm:t>
        <a:bodyPr/>
        <a:lstStyle/>
        <a:p>
          <a:endParaRPr lang="en-US" sz="2000"/>
        </a:p>
      </dgm:t>
    </dgm:pt>
    <dgm:pt modelId="{11CDF415-2713-470F-B117-A9B24B1C6F99}">
      <dgm:prSet custT="1"/>
      <dgm:spPr/>
      <dgm:t>
        <a:bodyPr/>
        <a:lstStyle/>
        <a:p>
          <a:pPr rtl="0"/>
          <a:r>
            <a:rPr lang="en-US" sz="1800"/>
            <a:t>25% Hip OA </a:t>
          </a:r>
          <a:endParaRPr lang="ar-IQ" sz="1800"/>
        </a:p>
      </dgm:t>
    </dgm:pt>
    <dgm:pt modelId="{3FF95330-8BCF-4186-A223-0CF15BCACAC8}" type="parTrans" cxnId="{115E2BC4-FE86-46BB-8A2B-005E1571ED87}">
      <dgm:prSet/>
      <dgm:spPr/>
      <dgm:t>
        <a:bodyPr/>
        <a:lstStyle/>
        <a:p>
          <a:endParaRPr lang="en-US" sz="2000"/>
        </a:p>
      </dgm:t>
    </dgm:pt>
    <dgm:pt modelId="{33442269-DDC1-4E12-BD02-B7DD829BCDD8}" type="sibTrans" cxnId="{115E2BC4-FE86-46BB-8A2B-005E1571ED87}">
      <dgm:prSet/>
      <dgm:spPr/>
      <dgm:t>
        <a:bodyPr/>
        <a:lstStyle/>
        <a:p>
          <a:endParaRPr lang="en-US" sz="2000"/>
        </a:p>
      </dgm:t>
    </dgm:pt>
    <dgm:pt modelId="{B8F2E5DF-E441-4C6B-BE3B-B350ACCAAC7E}" type="pres">
      <dgm:prSet presAssocID="{1D304B50-A250-4A0F-B075-A736556C79FB}" presName="Name0" presStyleCnt="0">
        <dgm:presLayoutVars>
          <dgm:chMax val="7"/>
          <dgm:dir/>
          <dgm:animLvl val="lvl"/>
          <dgm:resizeHandles val="exact"/>
        </dgm:presLayoutVars>
      </dgm:prSet>
      <dgm:spPr/>
    </dgm:pt>
    <dgm:pt modelId="{DD091E04-4A66-4EBE-BFDE-650744608E48}" type="pres">
      <dgm:prSet presAssocID="{19F30DA9-CE5E-4003-8AD4-5951E8EBCEE1}" presName="circle1" presStyleLbl="node1" presStyleIdx="0" presStyleCnt="2"/>
      <dgm:spPr/>
    </dgm:pt>
    <dgm:pt modelId="{61C80193-4B9A-4DCC-A2F1-4D8A83C57B4E}" type="pres">
      <dgm:prSet presAssocID="{19F30DA9-CE5E-4003-8AD4-5951E8EBCEE1}" presName="space" presStyleCnt="0"/>
      <dgm:spPr/>
    </dgm:pt>
    <dgm:pt modelId="{63DB57F0-FE5F-4127-BD37-40EF36F5A7BB}" type="pres">
      <dgm:prSet presAssocID="{19F30DA9-CE5E-4003-8AD4-5951E8EBCEE1}" presName="rect1" presStyleLbl="alignAcc1" presStyleIdx="0" presStyleCnt="2"/>
      <dgm:spPr/>
    </dgm:pt>
    <dgm:pt modelId="{CCE45FDC-54EF-4F2C-BC0D-044B732FD4DA}" type="pres">
      <dgm:prSet presAssocID="{A1B8A96F-3B3F-41EF-9720-F0E3BBFE37F6}" presName="vertSpace2" presStyleLbl="node1" presStyleIdx="0" presStyleCnt="2"/>
      <dgm:spPr/>
    </dgm:pt>
    <dgm:pt modelId="{68EE15E9-382C-4336-85EB-5ADCF7FA4334}" type="pres">
      <dgm:prSet presAssocID="{A1B8A96F-3B3F-41EF-9720-F0E3BBFE37F6}" presName="circle2" presStyleLbl="node1" presStyleIdx="1" presStyleCnt="2"/>
      <dgm:spPr/>
    </dgm:pt>
    <dgm:pt modelId="{C915709C-B20E-40F9-BF76-708F7C093E4A}" type="pres">
      <dgm:prSet presAssocID="{A1B8A96F-3B3F-41EF-9720-F0E3BBFE37F6}" presName="rect2" presStyleLbl="alignAcc1" presStyleIdx="1" presStyleCnt="2"/>
      <dgm:spPr/>
    </dgm:pt>
    <dgm:pt modelId="{4003E122-47BC-4289-998F-A5E9197C0B85}" type="pres">
      <dgm:prSet presAssocID="{19F30DA9-CE5E-4003-8AD4-5951E8EBCEE1}" presName="rect1ParTx" presStyleLbl="alignAcc1" presStyleIdx="1" presStyleCnt="2">
        <dgm:presLayoutVars>
          <dgm:chMax val="1"/>
          <dgm:bulletEnabled val="1"/>
        </dgm:presLayoutVars>
      </dgm:prSet>
      <dgm:spPr/>
    </dgm:pt>
    <dgm:pt modelId="{D7DCE645-1ECA-4E8A-AD8E-32B15B86008F}" type="pres">
      <dgm:prSet presAssocID="{19F30DA9-CE5E-4003-8AD4-5951E8EBCEE1}" presName="rect1ChTx" presStyleLbl="alignAcc1" presStyleIdx="1" presStyleCnt="2">
        <dgm:presLayoutVars>
          <dgm:bulletEnabled val="1"/>
        </dgm:presLayoutVars>
      </dgm:prSet>
      <dgm:spPr/>
    </dgm:pt>
    <dgm:pt modelId="{E822E56B-3A48-4280-933A-8A6D191941C0}" type="pres">
      <dgm:prSet presAssocID="{A1B8A96F-3B3F-41EF-9720-F0E3BBFE37F6}" presName="rect2ParTx" presStyleLbl="alignAcc1" presStyleIdx="1" presStyleCnt="2">
        <dgm:presLayoutVars>
          <dgm:chMax val="1"/>
          <dgm:bulletEnabled val="1"/>
        </dgm:presLayoutVars>
      </dgm:prSet>
      <dgm:spPr/>
    </dgm:pt>
    <dgm:pt modelId="{3063FFB6-D107-4D75-8B93-912703D3B9A2}" type="pres">
      <dgm:prSet presAssocID="{A1B8A96F-3B3F-41EF-9720-F0E3BBFE37F6}" presName="rect2ChTx" presStyleLbl="alignAcc1" presStyleIdx="1" presStyleCnt="2">
        <dgm:presLayoutVars>
          <dgm:bulletEnabled val="1"/>
        </dgm:presLayoutVars>
      </dgm:prSet>
      <dgm:spPr/>
    </dgm:pt>
  </dgm:ptLst>
  <dgm:cxnLst>
    <dgm:cxn modelId="{AEC3C743-4C83-4D4A-9E14-22E82C71283B}" type="presOf" srcId="{19F30DA9-CE5E-4003-8AD4-5951E8EBCEE1}" destId="{63DB57F0-FE5F-4127-BD37-40EF36F5A7BB}" srcOrd="0" destOrd="0" presId="urn:microsoft.com/office/officeart/2005/8/layout/target3"/>
    <dgm:cxn modelId="{55044C69-6D4E-4782-90FC-3BCF65DD90D1}" type="presOf" srcId="{1D304B50-A250-4A0F-B075-A736556C79FB}" destId="{B8F2E5DF-E441-4C6B-BE3B-B350ACCAAC7E}" srcOrd="0" destOrd="0" presId="urn:microsoft.com/office/officeart/2005/8/layout/target3"/>
    <dgm:cxn modelId="{149B064D-F546-49AB-9868-DC7EE724EB8E}" srcId="{1D304B50-A250-4A0F-B075-A736556C79FB}" destId="{A1B8A96F-3B3F-41EF-9720-F0E3BBFE37F6}" srcOrd="1" destOrd="0" parTransId="{284F0AF3-4359-4DA0-90C2-1B34668C6D0E}" sibTransId="{D9556677-30D6-4082-8176-ECB3B5C413DA}"/>
    <dgm:cxn modelId="{D987CA95-E18B-4DAB-8EF7-482A33AFF269}" srcId="{A1B8A96F-3B3F-41EF-9720-F0E3BBFE37F6}" destId="{DC9C62EA-C0F7-4D1D-9DEE-A6129FC299FD}" srcOrd="0" destOrd="0" parTransId="{1EDFE0BD-556D-4F66-96F4-63DDD2EBD15F}" sibTransId="{FE45E798-E9B5-414A-B040-A0493FDAB460}"/>
    <dgm:cxn modelId="{4E786FA1-AFEB-44DC-8315-A5EE607CC643}" type="presOf" srcId="{DC9C62EA-C0F7-4D1D-9DEE-A6129FC299FD}" destId="{3063FFB6-D107-4D75-8B93-912703D3B9A2}" srcOrd="0" destOrd="0" presId="urn:microsoft.com/office/officeart/2005/8/layout/target3"/>
    <dgm:cxn modelId="{115E2BC4-FE86-46BB-8A2B-005E1571ED87}" srcId="{A1B8A96F-3B3F-41EF-9720-F0E3BBFE37F6}" destId="{11CDF415-2713-470F-B117-A9B24B1C6F99}" srcOrd="1" destOrd="0" parTransId="{3FF95330-8BCF-4186-A223-0CF15BCACAC8}" sibTransId="{33442269-DDC1-4E12-BD02-B7DD829BCDD8}"/>
    <dgm:cxn modelId="{905FF1D4-1E45-445F-856F-26A5A9364BAF}" type="presOf" srcId="{19F30DA9-CE5E-4003-8AD4-5951E8EBCEE1}" destId="{4003E122-47BC-4289-998F-A5E9197C0B85}" srcOrd="1" destOrd="0" presId="urn:microsoft.com/office/officeart/2005/8/layout/target3"/>
    <dgm:cxn modelId="{129367D8-6FA1-4EE4-8268-54F320F2A1F9}" srcId="{1D304B50-A250-4A0F-B075-A736556C79FB}" destId="{19F30DA9-CE5E-4003-8AD4-5951E8EBCEE1}" srcOrd="0" destOrd="0" parTransId="{151D0133-60AA-42D4-B5DF-04F6623EF2C3}" sibTransId="{BEF48F2A-252B-44F0-A011-4B1E06A125BA}"/>
    <dgm:cxn modelId="{A44FCCE0-309C-4527-A1C0-05E96E65CF3A}" type="presOf" srcId="{11CDF415-2713-470F-B117-A9B24B1C6F99}" destId="{3063FFB6-D107-4D75-8B93-912703D3B9A2}" srcOrd="0" destOrd="1" presId="urn:microsoft.com/office/officeart/2005/8/layout/target3"/>
    <dgm:cxn modelId="{85D9E4EF-6BB2-47FE-9C37-382828A5EA86}" type="presOf" srcId="{A1B8A96F-3B3F-41EF-9720-F0E3BBFE37F6}" destId="{E822E56B-3A48-4280-933A-8A6D191941C0}" srcOrd="1" destOrd="0" presId="urn:microsoft.com/office/officeart/2005/8/layout/target3"/>
    <dgm:cxn modelId="{D21797F2-8947-4FCA-AA2F-B9DBB632E88A}" type="presOf" srcId="{A1B8A96F-3B3F-41EF-9720-F0E3BBFE37F6}" destId="{C915709C-B20E-40F9-BF76-708F7C093E4A}" srcOrd="0" destOrd="0" presId="urn:microsoft.com/office/officeart/2005/8/layout/target3"/>
    <dgm:cxn modelId="{20984A58-86C2-4E36-9A65-1DBBF99CB8F8}" type="presParOf" srcId="{B8F2E5DF-E441-4C6B-BE3B-B350ACCAAC7E}" destId="{DD091E04-4A66-4EBE-BFDE-650744608E48}" srcOrd="0" destOrd="0" presId="urn:microsoft.com/office/officeart/2005/8/layout/target3"/>
    <dgm:cxn modelId="{0242F8BC-5856-4A96-81AD-3932CBA067DF}" type="presParOf" srcId="{B8F2E5DF-E441-4C6B-BE3B-B350ACCAAC7E}" destId="{61C80193-4B9A-4DCC-A2F1-4D8A83C57B4E}" srcOrd="1" destOrd="0" presId="urn:microsoft.com/office/officeart/2005/8/layout/target3"/>
    <dgm:cxn modelId="{C028A72E-D1C3-453F-BBA5-DD7552848C6B}" type="presParOf" srcId="{B8F2E5DF-E441-4C6B-BE3B-B350ACCAAC7E}" destId="{63DB57F0-FE5F-4127-BD37-40EF36F5A7BB}" srcOrd="2" destOrd="0" presId="urn:microsoft.com/office/officeart/2005/8/layout/target3"/>
    <dgm:cxn modelId="{8DDED761-3794-483B-A6C8-AD19C0CC54D7}" type="presParOf" srcId="{B8F2E5DF-E441-4C6B-BE3B-B350ACCAAC7E}" destId="{CCE45FDC-54EF-4F2C-BC0D-044B732FD4DA}" srcOrd="3" destOrd="0" presId="urn:microsoft.com/office/officeart/2005/8/layout/target3"/>
    <dgm:cxn modelId="{1C3FC5F0-0980-4319-9BAD-814038342397}" type="presParOf" srcId="{B8F2E5DF-E441-4C6B-BE3B-B350ACCAAC7E}" destId="{68EE15E9-382C-4336-85EB-5ADCF7FA4334}" srcOrd="4" destOrd="0" presId="urn:microsoft.com/office/officeart/2005/8/layout/target3"/>
    <dgm:cxn modelId="{EEC61BE6-03CA-46B5-95F5-F01CC808B0F4}" type="presParOf" srcId="{B8F2E5DF-E441-4C6B-BE3B-B350ACCAAC7E}" destId="{C915709C-B20E-40F9-BF76-708F7C093E4A}" srcOrd="5" destOrd="0" presId="urn:microsoft.com/office/officeart/2005/8/layout/target3"/>
    <dgm:cxn modelId="{B48CD2A3-843B-4465-A467-791D419546E2}" type="presParOf" srcId="{B8F2E5DF-E441-4C6B-BE3B-B350ACCAAC7E}" destId="{4003E122-47BC-4289-998F-A5E9197C0B85}" srcOrd="6" destOrd="0" presId="urn:microsoft.com/office/officeart/2005/8/layout/target3"/>
    <dgm:cxn modelId="{FB554988-1668-4606-9F35-C594CFC52AE8}" type="presParOf" srcId="{B8F2E5DF-E441-4C6B-BE3B-B350ACCAAC7E}" destId="{D7DCE645-1ECA-4E8A-AD8E-32B15B86008F}" srcOrd="7" destOrd="0" presId="urn:microsoft.com/office/officeart/2005/8/layout/target3"/>
    <dgm:cxn modelId="{E4881AB4-87EB-4B61-A7A1-02D4BAF31858}" type="presParOf" srcId="{B8F2E5DF-E441-4C6B-BE3B-B350ACCAAC7E}" destId="{E822E56B-3A48-4280-933A-8A6D191941C0}" srcOrd="8" destOrd="0" presId="urn:microsoft.com/office/officeart/2005/8/layout/target3"/>
    <dgm:cxn modelId="{0E2939FC-6F58-455C-ADA0-04DB81B812A8}" type="presParOf" srcId="{B8F2E5DF-E441-4C6B-BE3B-B350ACCAAC7E}" destId="{3063FFB6-D107-4D75-8B93-912703D3B9A2}"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F86AA2-5A41-45F0-9661-AAA09A53FC94}" type="doc">
      <dgm:prSet loTypeId="urn:microsoft.com/office/officeart/2008/layout/IncreasingCircleProcess" loCatId="list" qsTypeId="urn:microsoft.com/office/officeart/2005/8/quickstyle/simple5" qsCatId="simple" csTypeId="urn:microsoft.com/office/officeart/2005/8/colors/accent1_1" csCatId="accent1" phldr="1"/>
      <dgm:spPr/>
      <dgm:t>
        <a:bodyPr/>
        <a:lstStyle/>
        <a:p>
          <a:endParaRPr lang="en-US"/>
        </a:p>
      </dgm:t>
    </dgm:pt>
    <dgm:pt modelId="{2C1ECE4D-2A59-486B-9435-F1E856CF32C0}">
      <dgm:prSet custT="1"/>
      <dgm:spPr/>
      <dgm:t>
        <a:bodyPr/>
        <a:lstStyle/>
        <a:p>
          <a:pPr rtl="0"/>
          <a:r>
            <a:rPr lang="en-US" sz="2800" dirty="0"/>
            <a:t>Complex disorder</a:t>
          </a:r>
          <a:endParaRPr lang="ar-IQ" sz="2800" dirty="0"/>
        </a:p>
      </dgm:t>
    </dgm:pt>
    <dgm:pt modelId="{9A5C796E-5C7A-4C51-B9FB-924A4B5C86D4}" type="parTrans" cxnId="{C2146050-89A9-43A9-89F0-6D6CF303AC5A}">
      <dgm:prSet/>
      <dgm:spPr/>
      <dgm:t>
        <a:bodyPr/>
        <a:lstStyle/>
        <a:p>
          <a:endParaRPr lang="en-US" sz="2400"/>
        </a:p>
      </dgm:t>
    </dgm:pt>
    <dgm:pt modelId="{97B708EE-4615-4E57-B13C-5CAD19D4C156}" type="sibTrans" cxnId="{C2146050-89A9-43A9-89F0-6D6CF303AC5A}">
      <dgm:prSet/>
      <dgm:spPr/>
      <dgm:t>
        <a:bodyPr/>
        <a:lstStyle/>
        <a:p>
          <a:endParaRPr lang="en-US" sz="2400"/>
        </a:p>
      </dgm:t>
    </dgm:pt>
    <dgm:pt modelId="{71D9B0EA-D723-4F31-847C-DC2B3F225C90}">
      <dgm:prSet custT="1"/>
      <dgm:spPr/>
      <dgm:t>
        <a:bodyPr/>
        <a:lstStyle/>
        <a:p>
          <a:pPr rtl="0"/>
          <a:r>
            <a:rPr lang="en-US" sz="2800" dirty="0"/>
            <a:t>Heritability </a:t>
          </a:r>
          <a:endParaRPr lang="ar-IQ" sz="2800" dirty="0"/>
        </a:p>
      </dgm:t>
    </dgm:pt>
    <dgm:pt modelId="{8BBD2A99-681F-4A30-B410-C3BAD52AC6A4}" type="parTrans" cxnId="{9DA07917-095D-4780-80FD-2AD438B75959}">
      <dgm:prSet/>
      <dgm:spPr/>
      <dgm:t>
        <a:bodyPr/>
        <a:lstStyle/>
        <a:p>
          <a:endParaRPr lang="en-US" sz="2400"/>
        </a:p>
      </dgm:t>
    </dgm:pt>
    <dgm:pt modelId="{98F2CC20-1578-4AFF-98C8-6EE2B9EC9D5F}" type="sibTrans" cxnId="{9DA07917-095D-4780-80FD-2AD438B75959}">
      <dgm:prSet/>
      <dgm:spPr/>
      <dgm:t>
        <a:bodyPr/>
        <a:lstStyle/>
        <a:p>
          <a:endParaRPr lang="en-US" sz="2400"/>
        </a:p>
      </dgm:t>
    </dgm:pt>
    <dgm:pt modelId="{845CC0A3-6E82-4483-BB78-84CC90AB4E23}">
      <dgm:prSet custT="1"/>
      <dgm:spPr/>
      <dgm:t>
        <a:bodyPr/>
        <a:lstStyle/>
        <a:p>
          <a:pPr rtl="0"/>
          <a:r>
            <a:rPr lang="en-US" sz="2400" dirty="0"/>
            <a:t>Polygenic </a:t>
          </a:r>
          <a:endParaRPr lang="ar-IQ" sz="2400" dirty="0"/>
        </a:p>
      </dgm:t>
    </dgm:pt>
    <dgm:pt modelId="{509733EF-BB97-4DB6-A75D-CF0932009B4A}" type="parTrans" cxnId="{566B141C-CC18-4F93-BAD1-AC4340CC8C2F}">
      <dgm:prSet/>
      <dgm:spPr/>
      <dgm:t>
        <a:bodyPr/>
        <a:lstStyle/>
        <a:p>
          <a:endParaRPr lang="en-US" sz="2400"/>
        </a:p>
      </dgm:t>
    </dgm:pt>
    <dgm:pt modelId="{F485FD1C-5900-4122-8087-3C9BD60B2851}" type="sibTrans" cxnId="{566B141C-CC18-4F93-BAD1-AC4340CC8C2F}">
      <dgm:prSet/>
      <dgm:spPr/>
      <dgm:t>
        <a:bodyPr/>
        <a:lstStyle/>
        <a:p>
          <a:endParaRPr lang="en-US" sz="2400"/>
        </a:p>
      </dgm:t>
    </dgm:pt>
    <dgm:pt modelId="{97CC5E0F-3E21-4DC0-A78D-F2E6F5EF1A78}">
      <dgm:prSet custT="1"/>
      <dgm:spPr/>
      <dgm:t>
        <a:bodyPr/>
        <a:lstStyle/>
        <a:p>
          <a:pPr rtl="0"/>
          <a:r>
            <a:rPr lang="en-US" sz="2000" dirty="0"/>
            <a:t>60% - 65% (Hip, Hand)</a:t>
          </a:r>
          <a:endParaRPr lang="ar-IQ" sz="2000" dirty="0"/>
        </a:p>
      </dgm:t>
    </dgm:pt>
    <dgm:pt modelId="{4F953251-02DD-4290-A6C8-099D9793C5B2}" type="parTrans" cxnId="{71174A18-D657-41FC-AC72-132E5C81B4CF}">
      <dgm:prSet/>
      <dgm:spPr/>
      <dgm:t>
        <a:bodyPr/>
        <a:lstStyle/>
        <a:p>
          <a:endParaRPr lang="en-US" sz="2400"/>
        </a:p>
      </dgm:t>
    </dgm:pt>
    <dgm:pt modelId="{3028D78F-59CD-4DC1-B32D-46CA702E8924}" type="sibTrans" cxnId="{71174A18-D657-41FC-AC72-132E5C81B4CF}">
      <dgm:prSet/>
      <dgm:spPr/>
      <dgm:t>
        <a:bodyPr/>
        <a:lstStyle/>
        <a:p>
          <a:endParaRPr lang="en-US" sz="2400"/>
        </a:p>
      </dgm:t>
    </dgm:pt>
    <dgm:pt modelId="{0FF8AB9A-EA0C-4116-850B-5589C5FE457E}">
      <dgm:prSet custT="1"/>
      <dgm:spPr/>
      <dgm:t>
        <a:bodyPr/>
        <a:lstStyle/>
        <a:p>
          <a:r>
            <a:rPr lang="en-US" sz="2000" dirty="0"/>
            <a:t>*Genetic component</a:t>
          </a:r>
        </a:p>
      </dgm:t>
    </dgm:pt>
    <dgm:pt modelId="{9E689BC9-802C-4AA9-B7E7-607997365212}" type="parTrans" cxnId="{A6DDB2A5-C406-49BB-A70E-0937CD35A4DB}">
      <dgm:prSet/>
      <dgm:spPr/>
      <dgm:t>
        <a:bodyPr/>
        <a:lstStyle/>
        <a:p>
          <a:endParaRPr lang="en-US" sz="2400"/>
        </a:p>
      </dgm:t>
    </dgm:pt>
    <dgm:pt modelId="{720B9029-79DD-4F4A-8E17-7A8CF5E87D38}" type="sibTrans" cxnId="{A6DDB2A5-C406-49BB-A70E-0937CD35A4DB}">
      <dgm:prSet/>
      <dgm:spPr/>
      <dgm:t>
        <a:bodyPr/>
        <a:lstStyle/>
        <a:p>
          <a:endParaRPr lang="en-US" sz="2400"/>
        </a:p>
      </dgm:t>
    </dgm:pt>
    <dgm:pt modelId="{043DC4F8-F7F7-4FA8-93A5-1A676257479C}">
      <dgm:prSet custT="1"/>
      <dgm:spPr/>
      <dgm:t>
        <a:bodyPr/>
        <a:lstStyle/>
        <a:p>
          <a:r>
            <a:rPr lang="en-US" sz="2000" dirty="0"/>
            <a:t>*Environmental component</a:t>
          </a:r>
        </a:p>
      </dgm:t>
    </dgm:pt>
    <dgm:pt modelId="{4E9BE3B2-8466-4C91-B1A3-9220C7664E4A}" type="parTrans" cxnId="{2C9583F5-3C75-4FD5-BDC3-8C5ACA53EB9A}">
      <dgm:prSet/>
      <dgm:spPr/>
      <dgm:t>
        <a:bodyPr/>
        <a:lstStyle/>
        <a:p>
          <a:endParaRPr lang="en-US" sz="2400"/>
        </a:p>
      </dgm:t>
    </dgm:pt>
    <dgm:pt modelId="{A838825E-A8ED-42B8-9F84-43E0BE6FF0A0}" type="sibTrans" cxnId="{2C9583F5-3C75-4FD5-BDC3-8C5ACA53EB9A}">
      <dgm:prSet/>
      <dgm:spPr/>
      <dgm:t>
        <a:bodyPr/>
        <a:lstStyle/>
        <a:p>
          <a:endParaRPr lang="en-US" sz="2400"/>
        </a:p>
      </dgm:t>
    </dgm:pt>
    <dgm:pt modelId="{CF27D8E2-B9CD-4A82-926C-95CC3032EE29}">
      <dgm:prSet custT="1"/>
      <dgm:spPr/>
      <dgm:t>
        <a:bodyPr/>
        <a:lstStyle/>
        <a:p>
          <a:pPr rtl="0"/>
          <a:r>
            <a:rPr lang="en-US" sz="2000" dirty="0"/>
            <a:t>45% (Knee) </a:t>
          </a:r>
          <a:endParaRPr lang="ar-IQ" sz="2000" dirty="0"/>
        </a:p>
      </dgm:t>
    </dgm:pt>
    <dgm:pt modelId="{D4BEDDEB-7D8E-4FCE-90CC-65932662203E}" type="sibTrans" cxnId="{28701134-9230-4104-8F36-9C9C199153E7}">
      <dgm:prSet/>
      <dgm:spPr/>
      <dgm:t>
        <a:bodyPr/>
        <a:lstStyle/>
        <a:p>
          <a:endParaRPr lang="en-US" sz="2400"/>
        </a:p>
      </dgm:t>
    </dgm:pt>
    <dgm:pt modelId="{F56A6E3F-2995-4D3E-B51B-980AF5337A68}" type="parTrans" cxnId="{28701134-9230-4104-8F36-9C9C199153E7}">
      <dgm:prSet/>
      <dgm:spPr/>
      <dgm:t>
        <a:bodyPr/>
        <a:lstStyle/>
        <a:p>
          <a:endParaRPr lang="en-US" sz="2400"/>
        </a:p>
      </dgm:t>
    </dgm:pt>
    <dgm:pt modelId="{D79AF8C2-7895-41BE-B289-A10093C9370F}" type="pres">
      <dgm:prSet presAssocID="{71F86AA2-5A41-45F0-9661-AAA09A53FC94}" presName="Name0" presStyleCnt="0">
        <dgm:presLayoutVars>
          <dgm:chMax val="7"/>
          <dgm:chPref val="7"/>
          <dgm:dir/>
          <dgm:animOne val="branch"/>
          <dgm:animLvl val="lvl"/>
        </dgm:presLayoutVars>
      </dgm:prSet>
      <dgm:spPr/>
    </dgm:pt>
    <dgm:pt modelId="{91736B03-8694-4ABE-A0D0-EB1E1CF9B951}" type="pres">
      <dgm:prSet presAssocID="{2C1ECE4D-2A59-486B-9435-F1E856CF32C0}" presName="composite" presStyleCnt="0"/>
      <dgm:spPr/>
    </dgm:pt>
    <dgm:pt modelId="{F0D5AD80-A715-4F22-8094-AB6F5DE1788B}" type="pres">
      <dgm:prSet presAssocID="{2C1ECE4D-2A59-486B-9435-F1E856CF32C0}" presName="BackAccent" presStyleLbl="bgShp" presStyleIdx="0" presStyleCnt="2"/>
      <dgm:spPr/>
    </dgm:pt>
    <dgm:pt modelId="{5B12FEA5-C156-4EE5-8657-833C7741096D}" type="pres">
      <dgm:prSet presAssocID="{2C1ECE4D-2A59-486B-9435-F1E856CF32C0}" presName="Accent" presStyleLbl="alignNode1" presStyleIdx="0" presStyleCnt="2"/>
      <dgm:spPr/>
    </dgm:pt>
    <dgm:pt modelId="{4BC4E586-0922-4A7A-BB53-6E14AADCEFDF}" type="pres">
      <dgm:prSet presAssocID="{2C1ECE4D-2A59-486B-9435-F1E856CF32C0}" presName="Child" presStyleLbl="revTx" presStyleIdx="0" presStyleCnt="4" custScaleX="172243">
        <dgm:presLayoutVars>
          <dgm:chMax val="0"/>
          <dgm:chPref val="0"/>
          <dgm:bulletEnabled val="1"/>
        </dgm:presLayoutVars>
      </dgm:prSet>
      <dgm:spPr/>
    </dgm:pt>
    <dgm:pt modelId="{E5B18EA8-F9FE-4122-A8DB-D9A10B9C5BD8}" type="pres">
      <dgm:prSet presAssocID="{2C1ECE4D-2A59-486B-9435-F1E856CF32C0}" presName="Parent" presStyleLbl="revTx" presStyleIdx="1" presStyleCnt="4">
        <dgm:presLayoutVars>
          <dgm:chMax val="1"/>
          <dgm:chPref val="1"/>
          <dgm:bulletEnabled val="1"/>
        </dgm:presLayoutVars>
      </dgm:prSet>
      <dgm:spPr/>
    </dgm:pt>
    <dgm:pt modelId="{AA69B3D8-6BD4-4783-AD4B-35ABB124C99A}" type="pres">
      <dgm:prSet presAssocID="{97B708EE-4615-4E57-B13C-5CAD19D4C156}" presName="sibTrans" presStyleCnt="0"/>
      <dgm:spPr/>
    </dgm:pt>
    <dgm:pt modelId="{5DDD0C3B-1444-4259-9870-EAB75BF7668B}" type="pres">
      <dgm:prSet presAssocID="{71D9B0EA-D723-4F31-847C-DC2B3F225C90}" presName="composite" presStyleCnt="0"/>
      <dgm:spPr/>
    </dgm:pt>
    <dgm:pt modelId="{C7F9C371-461F-41D7-A838-543B9DD77684}" type="pres">
      <dgm:prSet presAssocID="{71D9B0EA-D723-4F31-847C-DC2B3F225C90}" presName="BackAccent" presStyleLbl="bgShp" presStyleIdx="1" presStyleCnt="2"/>
      <dgm:spPr/>
    </dgm:pt>
    <dgm:pt modelId="{A438B0A9-007C-41F1-9065-4A8E92CAD607}" type="pres">
      <dgm:prSet presAssocID="{71D9B0EA-D723-4F31-847C-DC2B3F225C90}" presName="Accent" presStyleLbl="alignNode1" presStyleIdx="1" presStyleCnt="2"/>
      <dgm:spPr/>
    </dgm:pt>
    <dgm:pt modelId="{99B23934-69D0-491A-8633-F8212B19A010}" type="pres">
      <dgm:prSet presAssocID="{71D9B0EA-D723-4F31-847C-DC2B3F225C90}" presName="Child" presStyleLbl="revTx" presStyleIdx="2" presStyleCnt="4" custScaleX="130865">
        <dgm:presLayoutVars>
          <dgm:chMax val="0"/>
          <dgm:chPref val="0"/>
          <dgm:bulletEnabled val="1"/>
        </dgm:presLayoutVars>
      </dgm:prSet>
      <dgm:spPr/>
    </dgm:pt>
    <dgm:pt modelId="{0A4DED44-FDED-46D8-BB6D-F4C7D3732E1B}" type="pres">
      <dgm:prSet presAssocID="{71D9B0EA-D723-4F31-847C-DC2B3F225C90}" presName="Parent" presStyleLbl="revTx" presStyleIdx="3" presStyleCnt="4">
        <dgm:presLayoutVars>
          <dgm:chMax val="1"/>
          <dgm:chPref val="1"/>
          <dgm:bulletEnabled val="1"/>
        </dgm:presLayoutVars>
      </dgm:prSet>
      <dgm:spPr/>
    </dgm:pt>
  </dgm:ptLst>
  <dgm:cxnLst>
    <dgm:cxn modelId="{9DA07917-095D-4780-80FD-2AD438B75959}" srcId="{71F86AA2-5A41-45F0-9661-AAA09A53FC94}" destId="{71D9B0EA-D723-4F31-847C-DC2B3F225C90}" srcOrd="1" destOrd="0" parTransId="{8BBD2A99-681F-4A30-B410-C3BAD52AC6A4}" sibTransId="{98F2CC20-1578-4AFF-98C8-6EE2B9EC9D5F}"/>
    <dgm:cxn modelId="{71174A18-D657-41FC-AC72-132E5C81B4CF}" srcId="{845CC0A3-6E82-4483-BB78-84CC90AB4E23}" destId="{97CC5E0F-3E21-4DC0-A78D-F2E6F5EF1A78}" srcOrd="1" destOrd="0" parTransId="{4F953251-02DD-4290-A6C8-099D9793C5B2}" sibTransId="{3028D78F-59CD-4DC1-B32D-46CA702E8924}"/>
    <dgm:cxn modelId="{566B141C-CC18-4F93-BAD1-AC4340CC8C2F}" srcId="{71D9B0EA-D723-4F31-847C-DC2B3F225C90}" destId="{845CC0A3-6E82-4483-BB78-84CC90AB4E23}" srcOrd="0" destOrd="0" parTransId="{509733EF-BB97-4DB6-A75D-CF0932009B4A}" sibTransId="{F485FD1C-5900-4122-8087-3C9BD60B2851}"/>
    <dgm:cxn modelId="{CE7D371D-A662-40B9-9272-0D9B327E13CD}" type="presOf" srcId="{0FF8AB9A-EA0C-4116-850B-5589C5FE457E}" destId="{4BC4E586-0922-4A7A-BB53-6E14AADCEFDF}" srcOrd="0" destOrd="0" presId="urn:microsoft.com/office/officeart/2008/layout/IncreasingCircleProcess"/>
    <dgm:cxn modelId="{28701134-9230-4104-8F36-9C9C199153E7}" srcId="{845CC0A3-6E82-4483-BB78-84CC90AB4E23}" destId="{CF27D8E2-B9CD-4A82-926C-95CC3032EE29}" srcOrd="0" destOrd="0" parTransId="{F56A6E3F-2995-4D3E-B51B-980AF5337A68}" sibTransId="{D4BEDDEB-7D8E-4FCE-90CC-65932662203E}"/>
    <dgm:cxn modelId="{C2146050-89A9-43A9-89F0-6D6CF303AC5A}" srcId="{71F86AA2-5A41-45F0-9661-AAA09A53FC94}" destId="{2C1ECE4D-2A59-486B-9435-F1E856CF32C0}" srcOrd="0" destOrd="0" parTransId="{9A5C796E-5C7A-4C51-B9FB-924A4B5C86D4}" sibTransId="{97B708EE-4615-4E57-B13C-5CAD19D4C156}"/>
    <dgm:cxn modelId="{66EFFB5A-AD73-45E8-B96D-3A44FA2F02B7}" type="presOf" srcId="{845CC0A3-6E82-4483-BB78-84CC90AB4E23}" destId="{99B23934-69D0-491A-8633-F8212B19A010}" srcOrd="0" destOrd="0" presId="urn:microsoft.com/office/officeart/2008/layout/IncreasingCircleProcess"/>
    <dgm:cxn modelId="{A6DDB2A5-C406-49BB-A70E-0937CD35A4DB}" srcId="{2C1ECE4D-2A59-486B-9435-F1E856CF32C0}" destId="{0FF8AB9A-EA0C-4116-850B-5589C5FE457E}" srcOrd="0" destOrd="0" parTransId="{9E689BC9-802C-4AA9-B7E7-607997365212}" sibTransId="{720B9029-79DD-4F4A-8E17-7A8CF5E87D38}"/>
    <dgm:cxn modelId="{0655C9B1-F540-4EFD-8340-C1B3CC66FAAC}" type="presOf" srcId="{CF27D8E2-B9CD-4A82-926C-95CC3032EE29}" destId="{99B23934-69D0-491A-8633-F8212B19A010}" srcOrd="0" destOrd="1" presId="urn:microsoft.com/office/officeart/2008/layout/IncreasingCircleProcess"/>
    <dgm:cxn modelId="{ACF6B2C1-8414-4F9E-88D3-4057AFCE7B9B}" type="presOf" srcId="{97CC5E0F-3E21-4DC0-A78D-F2E6F5EF1A78}" destId="{99B23934-69D0-491A-8633-F8212B19A010}" srcOrd="0" destOrd="2" presId="urn:microsoft.com/office/officeart/2008/layout/IncreasingCircleProcess"/>
    <dgm:cxn modelId="{2335FBC1-A9CB-4333-92BB-660A22B7FE5A}" type="presOf" srcId="{71F86AA2-5A41-45F0-9661-AAA09A53FC94}" destId="{D79AF8C2-7895-41BE-B289-A10093C9370F}" srcOrd="0" destOrd="0" presId="urn:microsoft.com/office/officeart/2008/layout/IncreasingCircleProcess"/>
    <dgm:cxn modelId="{B0CBD2C7-2692-4DA0-A2C1-8053E28C4433}" type="presOf" srcId="{2C1ECE4D-2A59-486B-9435-F1E856CF32C0}" destId="{E5B18EA8-F9FE-4122-A8DB-D9A10B9C5BD8}" srcOrd="0" destOrd="0" presId="urn:microsoft.com/office/officeart/2008/layout/IncreasingCircleProcess"/>
    <dgm:cxn modelId="{CEC14BCB-902C-4079-A43A-747EA5A32CB3}" type="presOf" srcId="{71D9B0EA-D723-4F31-847C-DC2B3F225C90}" destId="{0A4DED44-FDED-46D8-BB6D-F4C7D3732E1B}" srcOrd="0" destOrd="0" presId="urn:microsoft.com/office/officeart/2008/layout/IncreasingCircleProcess"/>
    <dgm:cxn modelId="{2C9583F5-3C75-4FD5-BDC3-8C5ACA53EB9A}" srcId="{2C1ECE4D-2A59-486B-9435-F1E856CF32C0}" destId="{043DC4F8-F7F7-4FA8-93A5-1A676257479C}" srcOrd="1" destOrd="0" parTransId="{4E9BE3B2-8466-4C91-B1A3-9220C7664E4A}" sibTransId="{A838825E-A8ED-42B8-9F84-43E0BE6FF0A0}"/>
    <dgm:cxn modelId="{3CCA14FF-30E7-4BCB-AF7E-C3D9E1E60CA4}" type="presOf" srcId="{043DC4F8-F7F7-4FA8-93A5-1A676257479C}" destId="{4BC4E586-0922-4A7A-BB53-6E14AADCEFDF}" srcOrd="0" destOrd="1" presId="urn:microsoft.com/office/officeart/2008/layout/IncreasingCircleProcess"/>
    <dgm:cxn modelId="{C7700F8C-71C4-4599-AACC-9E87B8D6AF44}" type="presParOf" srcId="{D79AF8C2-7895-41BE-B289-A10093C9370F}" destId="{91736B03-8694-4ABE-A0D0-EB1E1CF9B951}" srcOrd="0" destOrd="0" presId="urn:microsoft.com/office/officeart/2008/layout/IncreasingCircleProcess"/>
    <dgm:cxn modelId="{604E98B6-C664-4F00-9D3C-204D97C98D03}" type="presParOf" srcId="{91736B03-8694-4ABE-A0D0-EB1E1CF9B951}" destId="{F0D5AD80-A715-4F22-8094-AB6F5DE1788B}" srcOrd="0" destOrd="0" presId="urn:microsoft.com/office/officeart/2008/layout/IncreasingCircleProcess"/>
    <dgm:cxn modelId="{3F8CEF6E-FD25-426F-86B1-9553B3DE0AE0}" type="presParOf" srcId="{91736B03-8694-4ABE-A0D0-EB1E1CF9B951}" destId="{5B12FEA5-C156-4EE5-8657-833C7741096D}" srcOrd="1" destOrd="0" presId="urn:microsoft.com/office/officeart/2008/layout/IncreasingCircleProcess"/>
    <dgm:cxn modelId="{1B55329B-983C-4070-BC15-757A0B1D9BE1}" type="presParOf" srcId="{91736B03-8694-4ABE-A0D0-EB1E1CF9B951}" destId="{4BC4E586-0922-4A7A-BB53-6E14AADCEFDF}" srcOrd="2" destOrd="0" presId="urn:microsoft.com/office/officeart/2008/layout/IncreasingCircleProcess"/>
    <dgm:cxn modelId="{B3B9906D-10C9-433B-98BA-6E359642D0F7}" type="presParOf" srcId="{91736B03-8694-4ABE-A0D0-EB1E1CF9B951}" destId="{E5B18EA8-F9FE-4122-A8DB-D9A10B9C5BD8}" srcOrd="3" destOrd="0" presId="urn:microsoft.com/office/officeart/2008/layout/IncreasingCircleProcess"/>
    <dgm:cxn modelId="{254B7545-D33F-49A1-B0C6-66D596F4A71C}" type="presParOf" srcId="{D79AF8C2-7895-41BE-B289-A10093C9370F}" destId="{AA69B3D8-6BD4-4783-AD4B-35ABB124C99A}" srcOrd="1" destOrd="0" presId="urn:microsoft.com/office/officeart/2008/layout/IncreasingCircleProcess"/>
    <dgm:cxn modelId="{AE32FDBA-D47C-4314-8AA6-A78563DF0DC8}" type="presParOf" srcId="{D79AF8C2-7895-41BE-B289-A10093C9370F}" destId="{5DDD0C3B-1444-4259-9870-EAB75BF7668B}" srcOrd="2" destOrd="0" presId="urn:microsoft.com/office/officeart/2008/layout/IncreasingCircleProcess"/>
    <dgm:cxn modelId="{9D77ED96-8CA2-479B-9FAA-D784ED1D5CEE}" type="presParOf" srcId="{5DDD0C3B-1444-4259-9870-EAB75BF7668B}" destId="{C7F9C371-461F-41D7-A838-543B9DD77684}" srcOrd="0" destOrd="0" presId="urn:microsoft.com/office/officeart/2008/layout/IncreasingCircleProcess"/>
    <dgm:cxn modelId="{A9FC1300-D0F4-4F5B-87EB-7511C7D68DBF}" type="presParOf" srcId="{5DDD0C3B-1444-4259-9870-EAB75BF7668B}" destId="{A438B0A9-007C-41F1-9065-4A8E92CAD607}" srcOrd="1" destOrd="0" presId="urn:microsoft.com/office/officeart/2008/layout/IncreasingCircleProcess"/>
    <dgm:cxn modelId="{38BE2EFE-2A13-4CD2-B0D3-5706465FF2AF}" type="presParOf" srcId="{5DDD0C3B-1444-4259-9870-EAB75BF7668B}" destId="{99B23934-69D0-491A-8633-F8212B19A010}" srcOrd="2" destOrd="0" presId="urn:microsoft.com/office/officeart/2008/layout/IncreasingCircleProcess"/>
    <dgm:cxn modelId="{EFA00139-C7CE-47B3-83C6-6C31A4819DA5}" type="presParOf" srcId="{5DDD0C3B-1444-4259-9870-EAB75BF7668B}" destId="{0A4DED44-FDED-46D8-BB6D-F4C7D3732E1B}"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A1E565-7704-4E77-923E-097426C8412D}" type="doc">
      <dgm:prSet loTypeId="urn:microsoft.com/office/officeart/2009/3/layout/StepUpProcess" loCatId="process" qsTypeId="urn:microsoft.com/office/officeart/2005/8/quickstyle/3d3" qsCatId="3D" csTypeId="urn:microsoft.com/office/officeart/2005/8/colors/accent1_2" csCatId="accent1" phldr="1"/>
      <dgm:spPr/>
      <dgm:t>
        <a:bodyPr/>
        <a:lstStyle/>
        <a:p>
          <a:endParaRPr lang="en-US"/>
        </a:p>
      </dgm:t>
    </dgm:pt>
    <dgm:pt modelId="{CC778731-B043-4F12-8237-92F5400AB555}">
      <dgm:prSet custT="1"/>
      <dgm:spPr/>
      <dgm:t>
        <a:bodyPr/>
        <a:lstStyle/>
        <a:p>
          <a:pPr algn="ctr" rtl="0"/>
          <a:r>
            <a:rPr lang="en-US" sz="2800" dirty="0"/>
            <a:t>Degeneration of articular cartilage </a:t>
          </a:r>
          <a:endParaRPr lang="ar-IQ" sz="2800" dirty="0"/>
        </a:p>
      </dgm:t>
    </dgm:pt>
    <dgm:pt modelId="{62B5B768-90FC-4547-A138-4FACDF5C3B1E}" type="parTrans" cxnId="{008861D6-A4E3-4F79-BC13-6D48C2551368}">
      <dgm:prSet/>
      <dgm:spPr/>
      <dgm:t>
        <a:bodyPr/>
        <a:lstStyle/>
        <a:p>
          <a:endParaRPr lang="en-US"/>
        </a:p>
      </dgm:t>
    </dgm:pt>
    <dgm:pt modelId="{B188E6A3-AE80-46C7-B7C3-44EAED26E99B}" type="sibTrans" cxnId="{008861D6-A4E3-4F79-BC13-6D48C2551368}">
      <dgm:prSet/>
      <dgm:spPr/>
      <dgm:t>
        <a:bodyPr/>
        <a:lstStyle/>
        <a:p>
          <a:endParaRPr lang="en-US"/>
        </a:p>
      </dgm:t>
    </dgm:pt>
    <dgm:pt modelId="{39FF5FA6-C1AC-451A-A7FD-D23A72BDF476}">
      <dgm:prSet/>
      <dgm:spPr/>
      <dgm:t>
        <a:bodyPr/>
        <a:lstStyle/>
        <a:p>
          <a:pPr rtl="0"/>
          <a:r>
            <a:rPr lang="en-US" dirty="0"/>
            <a:t>Accelerated degradation of cartilage matrix (Reduced aggrecan and type II collagen) makes the cartilage vulnerable to load bearing injury </a:t>
          </a:r>
          <a:endParaRPr lang="ar-IQ" dirty="0"/>
        </a:p>
      </dgm:t>
    </dgm:pt>
    <dgm:pt modelId="{10D155D5-AD3F-4340-90A0-7A17BC4252E4}" type="parTrans" cxnId="{843D4269-7013-4EA2-A105-6A13C359EA7B}">
      <dgm:prSet/>
      <dgm:spPr/>
      <dgm:t>
        <a:bodyPr/>
        <a:lstStyle/>
        <a:p>
          <a:endParaRPr lang="en-US"/>
        </a:p>
      </dgm:t>
    </dgm:pt>
    <dgm:pt modelId="{5BD7E9D1-60FE-4320-980B-C5EFD97CD40D}" type="sibTrans" cxnId="{843D4269-7013-4EA2-A105-6A13C359EA7B}">
      <dgm:prSet/>
      <dgm:spPr/>
      <dgm:t>
        <a:bodyPr/>
        <a:lstStyle/>
        <a:p>
          <a:endParaRPr lang="en-US"/>
        </a:p>
      </dgm:t>
    </dgm:pt>
    <dgm:pt modelId="{B162015D-B79C-4372-B1BE-554FC06A85D0}">
      <dgm:prSet/>
      <dgm:spPr/>
      <dgm:t>
        <a:bodyPr/>
        <a:lstStyle/>
        <a:p>
          <a:pPr rtl="0"/>
          <a:r>
            <a:rPr lang="en-US" dirty="0"/>
            <a:t>Fissuring of the cartilage surface (‘Fibrillation’)*,</a:t>
          </a:r>
          <a:endParaRPr lang="ar-IQ" dirty="0"/>
        </a:p>
      </dgm:t>
    </dgm:pt>
    <dgm:pt modelId="{D6E21F8C-4622-4DDD-9DD4-0EBBDE8F4F94}" type="parTrans" cxnId="{40BDF6BF-B757-4A7C-9313-D7703563A1D1}">
      <dgm:prSet/>
      <dgm:spPr/>
      <dgm:t>
        <a:bodyPr/>
        <a:lstStyle/>
        <a:p>
          <a:endParaRPr lang="en-US"/>
        </a:p>
      </dgm:t>
    </dgm:pt>
    <dgm:pt modelId="{B527AE5C-C4FA-4BE8-AAAD-BAAAED202B45}" type="sibTrans" cxnId="{40BDF6BF-B757-4A7C-9313-D7703563A1D1}">
      <dgm:prSet/>
      <dgm:spPr/>
      <dgm:t>
        <a:bodyPr/>
        <a:lstStyle/>
        <a:p>
          <a:endParaRPr lang="en-US"/>
        </a:p>
      </dgm:t>
    </dgm:pt>
    <dgm:pt modelId="{01617878-C153-49C3-82A4-6ED6B9E11303}">
      <dgm:prSet/>
      <dgm:spPr/>
      <dgm:t>
        <a:bodyPr/>
        <a:lstStyle/>
        <a:p>
          <a:pPr rtl="0"/>
          <a:r>
            <a:rPr lang="en-US" dirty="0"/>
            <a:t>Localized chondrocyte death</a:t>
          </a:r>
          <a:endParaRPr lang="ar-IQ" dirty="0"/>
        </a:p>
      </dgm:t>
    </dgm:pt>
    <dgm:pt modelId="{DA0818D7-A73D-401F-829A-BE033FC62B78}" type="parTrans" cxnId="{1D7ED266-736E-43B7-A2BC-547B9E7EBC7F}">
      <dgm:prSet/>
      <dgm:spPr/>
      <dgm:t>
        <a:bodyPr/>
        <a:lstStyle/>
        <a:p>
          <a:endParaRPr lang="en-US"/>
        </a:p>
      </dgm:t>
    </dgm:pt>
    <dgm:pt modelId="{511A9F9E-9457-41A3-9088-4AF5133A60D9}" type="sibTrans" cxnId="{1D7ED266-736E-43B7-A2BC-547B9E7EBC7F}">
      <dgm:prSet/>
      <dgm:spPr/>
      <dgm:t>
        <a:bodyPr/>
        <a:lstStyle/>
        <a:p>
          <a:endParaRPr lang="en-US"/>
        </a:p>
      </dgm:t>
    </dgm:pt>
    <dgm:pt modelId="{7E8D3332-0B5F-4247-BA3C-894CA3A52007}" type="pres">
      <dgm:prSet presAssocID="{DCA1E565-7704-4E77-923E-097426C8412D}" presName="rootnode" presStyleCnt="0">
        <dgm:presLayoutVars>
          <dgm:chMax/>
          <dgm:chPref/>
          <dgm:dir/>
          <dgm:animLvl val="lvl"/>
        </dgm:presLayoutVars>
      </dgm:prSet>
      <dgm:spPr/>
    </dgm:pt>
    <dgm:pt modelId="{142D0BAE-B6FF-4F9F-8918-F3E26F2ECFDE}" type="pres">
      <dgm:prSet presAssocID="{CC778731-B043-4F12-8237-92F5400AB555}" presName="composite" presStyleCnt="0"/>
      <dgm:spPr/>
    </dgm:pt>
    <dgm:pt modelId="{2A191DA9-4D52-4ACD-A752-68F963A204D6}" type="pres">
      <dgm:prSet presAssocID="{CC778731-B043-4F12-8237-92F5400AB555}" presName="LShape" presStyleLbl="alignNode1" presStyleIdx="0" presStyleCnt="3"/>
      <dgm:spPr/>
    </dgm:pt>
    <dgm:pt modelId="{6409D036-8B53-4E26-8897-A71FA79101BB}" type="pres">
      <dgm:prSet presAssocID="{CC778731-B043-4F12-8237-92F5400AB555}" presName="ParentText" presStyleLbl="revTx" presStyleIdx="0" presStyleCnt="2">
        <dgm:presLayoutVars>
          <dgm:chMax val="0"/>
          <dgm:chPref val="0"/>
          <dgm:bulletEnabled val="1"/>
        </dgm:presLayoutVars>
      </dgm:prSet>
      <dgm:spPr/>
    </dgm:pt>
    <dgm:pt modelId="{0C8CD645-D560-4114-9038-B829EFC75C32}" type="pres">
      <dgm:prSet presAssocID="{CC778731-B043-4F12-8237-92F5400AB555}" presName="Triangle" presStyleLbl="alignNode1" presStyleIdx="1" presStyleCnt="3"/>
      <dgm:spPr/>
    </dgm:pt>
    <dgm:pt modelId="{A99D95AC-F822-441F-B634-55A056919EE8}" type="pres">
      <dgm:prSet presAssocID="{B188E6A3-AE80-46C7-B7C3-44EAED26E99B}" presName="sibTrans" presStyleCnt="0"/>
      <dgm:spPr/>
    </dgm:pt>
    <dgm:pt modelId="{F01E1DF6-5C3F-422C-9561-F36EFFEB341A}" type="pres">
      <dgm:prSet presAssocID="{B188E6A3-AE80-46C7-B7C3-44EAED26E99B}" presName="space" presStyleCnt="0"/>
      <dgm:spPr/>
    </dgm:pt>
    <dgm:pt modelId="{AAF1B12A-B9DD-4F8B-AA34-B66497D027DD}" type="pres">
      <dgm:prSet presAssocID="{39FF5FA6-C1AC-451A-A7FD-D23A72BDF476}" presName="composite" presStyleCnt="0"/>
      <dgm:spPr/>
    </dgm:pt>
    <dgm:pt modelId="{1EDFEE7B-6503-4A75-951A-440D708EF5F3}" type="pres">
      <dgm:prSet presAssocID="{39FF5FA6-C1AC-451A-A7FD-D23A72BDF476}" presName="LShape" presStyleLbl="alignNode1" presStyleIdx="2" presStyleCnt="3"/>
      <dgm:spPr/>
    </dgm:pt>
    <dgm:pt modelId="{D46DCCAC-8C73-4C03-952D-7C563A59D863}" type="pres">
      <dgm:prSet presAssocID="{39FF5FA6-C1AC-451A-A7FD-D23A72BDF476}" presName="ParentText" presStyleLbl="revTx" presStyleIdx="1" presStyleCnt="2">
        <dgm:presLayoutVars>
          <dgm:chMax val="0"/>
          <dgm:chPref val="0"/>
          <dgm:bulletEnabled val="1"/>
        </dgm:presLayoutVars>
      </dgm:prSet>
      <dgm:spPr/>
    </dgm:pt>
  </dgm:ptLst>
  <dgm:cxnLst>
    <dgm:cxn modelId="{0A43AD16-065D-4FF4-9D25-951AD2D3E196}" type="presOf" srcId="{B162015D-B79C-4372-B1BE-554FC06A85D0}" destId="{D46DCCAC-8C73-4C03-952D-7C563A59D863}" srcOrd="0" destOrd="1" presId="urn:microsoft.com/office/officeart/2009/3/layout/StepUpProcess"/>
    <dgm:cxn modelId="{1D7ED266-736E-43B7-A2BC-547B9E7EBC7F}" srcId="{39FF5FA6-C1AC-451A-A7FD-D23A72BDF476}" destId="{01617878-C153-49C3-82A4-6ED6B9E11303}" srcOrd="1" destOrd="0" parTransId="{DA0818D7-A73D-401F-829A-BE033FC62B78}" sibTransId="{511A9F9E-9457-41A3-9088-4AF5133A60D9}"/>
    <dgm:cxn modelId="{843D4269-7013-4EA2-A105-6A13C359EA7B}" srcId="{DCA1E565-7704-4E77-923E-097426C8412D}" destId="{39FF5FA6-C1AC-451A-A7FD-D23A72BDF476}" srcOrd="1" destOrd="0" parTransId="{10D155D5-AD3F-4340-90A0-7A17BC4252E4}" sibTransId="{5BD7E9D1-60FE-4320-980B-C5EFD97CD40D}"/>
    <dgm:cxn modelId="{C6EF524B-5A9F-46F5-ADE6-3B2CF3E3776E}" type="presOf" srcId="{CC778731-B043-4F12-8237-92F5400AB555}" destId="{6409D036-8B53-4E26-8897-A71FA79101BB}" srcOrd="0" destOrd="0" presId="urn:microsoft.com/office/officeart/2009/3/layout/StepUpProcess"/>
    <dgm:cxn modelId="{C7DE9172-9983-42EA-9AE0-9388CEAD1B17}" type="presOf" srcId="{DCA1E565-7704-4E77-923E-097426C8412D}" destId="{7E8D3332-0B5F-4247-BA3C-894CA3A52007}" srcOrd="0" destOrd="0" presId="urn:microsoft.com/office/officeart/2009/3/layout/StepUpProcess"/>
    <dgm:cxn modelId="{40BDF6BF-B757-4A7C-9313-D7703563A1D1}" srcId="{39FF5FA6-C1AC-451A-A7FD-D23A72BDF476}" destId="{B162015D-B79C-4372-B1BE-554FC06A85D0}" srcOrd="0" destOrd="0" parTransId="{D6E21F8C-4622-4DDD-9DD4-0EBBDE8F4F94}" sibTransId="{B527AE5C-C4FA-4BE8-AAAD-BAAAED202B45}"/>
    <dgm:cxn modelId="{008861D6-A4E3-4F79-BC13-6D48C2551368}" srcId="{DCA1E565-7704-4E77-923E-097426C8412D}" destId="{CC778731-B043-4F12-8237-92F5400AB555}" srcOrd="0" destOrd="0" parTransId="{62B5B768-90FC-4547-A138-4FACDF5C3B1E}" sibTransId="{B188E6A3-AE80-46C7-B7C3-44EAED26E99B}"/>
    <dgm:cxn modelId="{E64F19DB-2EA9-4142-837A-1514C4332793}" type="presOf" srcId="{01617878-C153-49C3-82A4-6ED6B9E11303}" destId="{D46DCCAC-8C73-4C03-952D-7C563A59D863}" srcOrd="0" destOrd="2" presId="urn:microsoft.com/office/officeart/2009/3/layout/StepUpProcess"/>
    <dgm:cxn modelId="{08749AF4-F5E5-471D-B119-73F5DF64F140}" type="presOf" srcId="{39FF5FA6-C1AC-451A-A7FD-D23A72BDF476}" destId="{D46DCCAC-8C73-4C03-952D-7C563A59D863}" srcOrd="0" destOrd="0" presId="urn:microsoft.com/office/officeart/2009/3/layout/StepUpProcess"/>
    <dgm:cxn modelId="{3710EFA2-E9B9-4D07-ACAE-DC16B1AA8706}" type="presParOf" srcId="{7E8D3332-0B5F-4247-BA3C-894CA3A52007}" destId="{142D0BAE-B6FF-4F9F-8918-F3E26F2ECFDE}" srcOrd="0" destOrd="0" presId="urn:microsoft.com/office/officeart/2009/3/layout/StepUpProcess"/>
    <dgm:cxn modelId="{EFD8692C-FC81-4DAF-A9EA-9189DD5F1DFA}" type="presParOf" srcId="{142D0BAE-B6FF-4F9F-8918-F3E26F2ECFDE}" destId="{2A191DA9-4D52-4ACD-A752-68F963A204D6}" srcOrd="0" destOrd="0" presId="urn:microsoft.com/office/officeart/2009/3/layout/StepUpProcess"/>
    <dgm:cxn modelId="{61801E42-360D-44F4-8E3D-B06FFA9F804A}" type="presParOf" srcId="{142D0BAE-B6FF-4F9F-8918-F3E26F2ECFDE}" destId="{6409D036-8B53-4E26-8897-A71FA79101BB}" srcOrd="1" destOrd="0" presId="urn:microsoft.com/office/officeart/2009/3/layout/StepUpProcess"/>
    <dgm:cxn modelId="{076F2E9F-6250-4144-8830-198CB1D10B03}" type="presParOf" srcId="{142D0BAE-B6FF-4F9F-8918-F3E26F2ECFDE}" destId="{0C8CD645-D560-4114-9038-B829EFC75C32}" srcOrd="2" destOrd="0" presId="urn:microsoft.com/office/officeart/2009/3/layout/StepUpProcess"/>
    <dgm:cxn modelId="{5A6840BC-C300-4726-B6B0-754280A01BBE}" type="presParOf" srcId="{7E8D3332-0B5F-4247-BA3C-894CA3A52007}" destId="{A99D95AC-F822-441F-B634-55A056919EE8}" srcOrd="1" destOrd="0" presId="urn:microsoft.com/office/officeart/2009/3/layout/StepUpProcess"/>
    <dgm:cxn modelId="{6281171E-9F4C-4B7B-83D5-A3FCE31D0F13}" type="presParOf" srcId="{A99D95AC-F822-441F-B634-55A056919EE8}" destId="{F01E1DF6-5C3F-422C-9561-F36EFFEB341A}" srcOrd="0" destOrd="0" presId="urn:microsoft.com/office/officeart/2009/3/layout/StepUpProcess"/>
    <dgm:cxn modelId="{F9E1988D-A7C6-43F7-8133-74413D7C217B}" type="presParOf" srcId="{7E8D3332-0B5F-4247-BA3C-894CA3A52007}" destId="{AAF1B12A-B9DD-4F8B-AA34-B66497D027DD}" srcOrd="2" destOrd="0" presId="urn:microsoft.com/office/officeart/2009/3/layout/StepUpProcess"/>
    <dgm:cxn modelId="{FD24964D-89D6-4957-8C8C-4DAFC426DC55}" type="presParOf" srcId="{AAF1B12A-B9DD-4F8B-AA34-B66497D027DD}" destId="{1EDFEE7B-6503-4A75-951A-440D708EF5F3}" srcOrd="0" destOrd="0" presId="urn:microsoft.com/office/officeart/2009/3/layout/StepUpProcess"/>
    <dgm:cxn modelId="{D8C97231-B2E4-4C72-9C62-2713C2869462}" type="presParOf" srcId="{AAF1B12A-B9DD-4F8B-AA34-B66497D027DD}" destId="{D46DCCAC-8C73-4C03-952D-7C563A59D86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703EB7-E33F-4BC2-AB2D-087567F78893}"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260AAF38-43BB-460E-989E-690279BA43E2}">
      <dgm:prSet custT="1"/>
      <dgm:spPr/>
      <dgm:t>
        <a:bodyPr/>
        <a:lstStyle/>
        <a:p>
          <a:pPr rtl="0"/>
          <a:r>
            <a:rPr lang="en-US" sz="2800" dirty="0"/>
            <a:t>Patients with OA have higher BMD values at sites distant from the joint*</a:t>
          </a:r>
          <a:endParaRPr lang="ar-IQ" sz="2800" dirty="0"/>
        </a:p>
      </dgm:t>
    </dgm:pt>
    <dgm:pt modelId="{8F327E1C-9456-4005-97DC-57635E3222B4}" type="parTrans" cxnId="{08AFCA42-BD1A-4DC0-91CC-9C59B30DC37C}">
      <dgm:prSet/>
      <dgm:spPr/>
      <dgm:t>
        <a:bodyPr/>
        <a:lstStyle/>
        <a:p>
          <a:endParaRPr lang="en-US"/>
        </a:p>
      </dgm:t>
    </dgm:pt>
    <dgm:pt modelId="{2D875324-36CE-4579-BAD7-8D7245DD3232}" type="sibTrans" cxnId="{08AFCA42-BD1A-4DC0-91CC-9C59B30DC37C}">
      <dgm:prSet/>
      <dgm:spPr/>
      <dgm:t>
        <a:bodyPr/>
        <a:lstStyle/>
        <a:p>
          <a:endParaRPr lang="en-US"/>
        </a:p>
      </dgm:t>
    </dgm:pt>
    <dgm:pt modelId="{735BADB2-A563-4EF2-AA83-FA378C373B32}">
      <dgm:prSet custT="1"/>
      <dgm:spPr/>
      <dgm:t>
        <a:bodyPr/>
        <a:lstStyle/>
        <a:p>
          <a:pPr rtl="0"/>
          <a:r>
            <a:rPr lang="en-US" sz="2400" dirty="0"/>
            <a:t>Patients with OA are partially protected from developing osteoporosis and vice versa</a:t>
          </a:r>
          <a:endParaRPr lang="ar-IQ" sz="2400" dirty="0"/>
        </a:p>
      </dgm:t>
    </dgm:pt>
    <dgm:pt modelId="{0DE67250-918D-4234-A07B-7B1B868C8265}" type="parTrans" cxnId="{3E7CE294-5348-4E85-BB79-47CC4DBA671F}">
      <dgm:prSet/>
      <dgm:spPr/>
      <dgm:t>
        <a:bodyPr/>
        <a:lstStyle/>
        <a:p>
          <a:endParaRPr lang="en-US"/>
        </a:p>
      </dgm:t>
    </dgm:pt>
    <dgm:pt modelId="{830B747F-0E36-475E-AA99-C75E84C0FAAE}" type="sibTrans" cxnId="{3E7CE294-5348-4E85-BB79-47CC4DBA671F}">
      <dgm:prSet/>
      <dgm:spPr/>
      <dgm:t>
        <a:bodyPr/>
        <a:lstStyle/>
        <a:p>
          <a:endParaRPr lang="en-US"/>
        </a:p>
      </dgm:t>
    </dgm:pt>
    <dgm:pt modelId="{88CEEDAA-49A3-4F13-BAE2-08A6889AAD8B}" type="pres">
      <dgm:prSet presAssocID="{43703EB7-E33F-4BC2-AB2D-087567F78893}" presName="Name0" presStyleCnt="0">
        <dgm:presLayoutVars>
          <dgm:dir/>
          <dgm:resizeHandles val="exact"/>
        </dgm:presLayoutVars>
      </dgm:prSet>
      <dgm:spPr/>
    </dgm:pt>
    <dgm:pt modelId="{06929B73-FC90-4764-B91C-9E53ECBC483A}" type="pres">
      <dgm:prSet presAssocID="{260AAF38-43BB-460E-989E-690279BA43E2}" presName="node" presStyleLbl="node1" presStyleIdx="0" presStyleCnt="1">
        <dgm:presLayoutVars>
          <dgm:bulletEnabled val="1"/>
        </dgm:presLayoutVars>
      </dgm:prSet>
      <dgm:spPr/>
    </dgm:pt>
  </dgm:ptLst>
  <dgm:cxnLst>
    <dgm:cxn modelId="{C7007A0C-1498-4387-9C48-21B8C34FDE04}" type="presOf" srcId="{260AAF38-43BB-460E-989E-690279BA43E2}" destId="{06929B73-FC90-4764-B91C-9E53ECBC483A}" srcOrd="0" destOrd="0" presId="urn:microsoft.com/office/officeart/2005/8/layout/hList6"/>
    <dgm:cxn modelId="{2E6C275D-4DC1-4A9C-B86C-BA6439CCEAEF}" type="presOf" srcId="{43703EB7-E33F-4BC2-AB2D-087567F78893}" destId="{88CEEDAA-49A3-4F13-BAE2-08A6889AAD8B}" srcOrd="0" destOrd="0" presId="urn:microsoft.com/office/officeart/2005/8/layout/hList6"/>
    <dgm:cxn modelId="{08AFCA42-BD1A-4DC0-91CC-9C59B30DC37C}" srcId="{43703EB7-E33F-4BC2-AB2D-087567F78893}" destId="{260AAF38-43BB-460E-989E-690279BA43E2}" srcOrd="0" destOrd="0" parTransId="{8F327E1C-9456-4005-97DC-57635E3222B4}" sibTransId="{2D875324-36CE-4579-BAD7-8D7245DD3232}"/>
    <dgm:cxn modelId="{3E7CE294-5348-4E85-BB79-47CC4DBA671F}" srcId="{260AAF38-43BB-460E-989E-690279BA43E2}" destId="{735BADB2-A563-4EF2-AA83-FA378C373B32}" srcOrd="0" destOrd="0" parTransId="{0DE67250-918D-4234-A07B-7B1B868C8265}" sibTransId="{830B747F-0E36-475E-AA99-C75E84C0FAAE}"/>
    <dgm:cxn modelId="{34893BF1-72D2-40DF-8ED6-D9AABB3A92C5}" type="presOf" srcId="{735BADB2-A563-4EF2-AA83-FA378C373B32}" destId="{06929B73-FC90-4764-B91C-9E53ECBC483A}" srcOrd="0" destOrd="1" presId="urn:microsoft.com/office/officeart/2005/8/layout/hList6"/>
    <dgm:cxn modelId="{96535182-F84D-4675-ABA7-1563E5567754}" type="presParOf" srcId="{88CEEDAA-49A3-4F13-BAE2-08A6889AAD8B}" destId="{06929B73-FC90-4764-B91C-9E53ECBC483A}"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92F70E-537E-431E-8720-4BA0D93F363E}" type="doc">
      <dgm:prSet loTypeId="urn:microsoft.com/office/officeart/2005/8/layout/arrow6" loCatId="process" qsTypeId="urn:microsoft.com/office/officeart/2005/8/quickstyle/simple3" qsCatId="simple" csTypeId="urn:microsoft.com/office/officeart/2005/8/colors/accent1_2" csCatId="accent1" phldr="1"/>
      <dgm:spPr/>
      <dgm:t>
        <a:bodyPr/>
        <a:lstStyle/>
        <a:p>
          <a:endParaRPr lang="en-US"/>
        </a:p>
      </dgm:t>
    </dgm:pt>
    <dgm:pt modelId="{C03F6A34-63D9-4DB5-8091-93BD6FCEA73E}">
      <dgm:prSet custT="1"/>
      <dgm:spPr/>
      <dgm:t>
        <a:bodyPr/>
        <a:lstStyle/>
        <a:p>
          <a:pPr rtl="1"/>
          <a:r>
            <a:rPr lang="en-US" sz="2400" dirty="0"/>
            <a:t>Predispose to osteoporosis </a:t>
          </a:r>
          <a:endParaRPr lang="ar-IQ" sz="2400" dirty="0"/>
        </a:p>
      </dgm:t>
    </dgm:pt>
    <dgm:pt modelId="{96329328-4D27-4B2C-B1A6-2DF0D8E758B4}" type="parTrans" cxnId="{C5E8FF6B-535C-4150-A49B-0F5D778C6F25}">
      <dgm:prSet/>
      <dgm:spPr/>
      <dgm:t>
        <a:bodyPr/>
        <a:lstStyle/>
        <a:p>
          <a:endParaRPr lang="en-US" sz="2400"/>
        </a:p>
      </dgm:t>
    </dgm:pt>
    <dgm:pt modelId="{0AC1D659-F1F6-4F02-8C29-250B83628ADF}" type="sibTrans" cxnId="{C5E8FF6B-535C-4150-A49B-0F5D778C6F25}">
      <dgm:prSet/>
      <dgm:spPr/>
      <dgm:t>
        <a:bodyPr/>
        <a:lstStyle/>
        <a:p>
          <a:endParaRPr lang="en-US" sz="2400"/>
        </a:p>
      </dgm:t>
    </dgm:pt>
    <dgm:pt modelId="{2182BA77-8529-41D8-87E6-BFE06212AD53}">
      <dgm:prSet custT="1"/>
      <dgm:spPr/>
      <dgm:t>
        <a:bodyPr/>
        <a:lstStyle/>
        <a:p>
          <a:pPr rtl="1"/>
          <a:r>
            <a:rPr lang="en-US" sz="2400" dirty="0"/>
            <a:t>Protective form OA </a:t>
          </a:r>
          <a:endParaRPr lang="ar-IQ" sz="2400" dirty="0"/>
        </a:p>
      </dgm:t>
    </dgm:pt>
    <dgm:pt modelId="{652ED37B-7575-4231-A7ED-85BB557BDA3D}" type="parTrans" cxnId="{B760D8AA-B472-4AE7-8E8E-6163DA77CD04}">
      <dgm:prSet/>
      <dgm:spPr/>
      <dgm:t>
        <a:bodyPr/>
        <a:lstStyle/>
        <a:p>
          <a:endParaRPr lang="en-US" sz="2400"/>
        </a:p>
      </dgm:t>
    </dgm:pt>
    <dgm:pt modelId="{2E5859D6-0F1D-45AE-B369-F4AE04D8288B}" type="sibTrans" cxnId="{B760D8AA-B472-4AE7-8E8E-6163DA77CD04}">
      <dgm:prSet/>
      <dgm:spPr/>
      <dgm:t>
        <a:bodyPr/>
        <a:lstStyle/>
        <a:p>
          <a:endParaRPr lang="en-US" sz="2400"/>
        </a:p>
      </dgm:t>
    </dgm:pt>
    <dgm:pt modelId="{E8639C04-07D2-4C89-BBAB-1CA718830E68}" type="pres">
      <dgm:prSet presAssocID="{2B92F70E-537E-431E-8720-4BA0D93F363E}" presName="compositeShape" presStyleCnt="0">
        <dgm:presLayoutVars>
          <dgm:chMax val="2"/>
          <dgm:dir/>
          <dgm:resizeHandles val="exact"/>
        </dgm:presLayoutVars>
      </dgm:prSet>
      <dgm:spPr/>
    </dgm:pt>
    <dgm:pt modelId="{9741EE50-5505-45F3-90B0-2487AE6CBDBB}" type="pres">
      <dgm:prSet presAssocID="{2B92F70E-537E-431E-8720-4BA0D93F363E}" presName="ribbon" presStyleLbl="node1" presStyleIdx="0" presStyleCnt="1" custScaleX="145260"/>
      <dgm:spPr/>
    </dgm:pt>
    <dgm:pt modelId="{22ABC38F-1881-45A9-9C5A-7E2EBA9FD065}" type="pres">
      <dgm:prSet presAssocID="{2B92F70E-537E-431E-8720-4BA0D93F363E}" presName="leftArrowText" presStyleLbl="node1" presStyleIdx="0" presStyleCnt="1" custScaleX="173123" custLinFactNeighborX="-29915">
        <dgm:presLayoutVars>
          <dgm:chMax val="0"/>
          <dgm:bulletEnabled val="1"/>
        </dgm:presLayoutVars>
      </dgm:prSet>
      <dgm:spPr/>
    </dgm:pt>
    <dgm:pt modelId="{FCD59D83-896D-4B49-8680-BDB1720C0BE2}" type="pres">
      <dgm:prSet presAssocID="{2B92F70E-537E-431E-8720-4BA0D93F363E}" presName="rightArrowText" presStyleLbl="node1" presStyleIdx="0" presStyleCnt="1" custScaleX="149513" custLinFactNeighborX="41029">
        <dgm:presLayoutVars>
          <dgm:chMax val="0"/>
          <dgm:bulletEnabled val="1"/>
        </dgm:presLayoutVars>
      </dgm:prSet>
      <dgm:spPr/>
    </dgm:pt>
  </dgm:ptLst>
  <dgm:cxnLst>
    <dgm:cxn modelId="{C5E8FF6B-535C-4150-A49B-0F5D778C6F25}" srcId="{2B92F70E-537E-431E-8720-4BA0D93F363E}" destId="{C03F6A34-63D9-4DB5-8091-93BD6FCEA73E}" srcOrd="0" destOrd="0" parTransId="{96329328-4D27-4B2C-B1A6-2DF0D8E758B4}" sibTransId="{0AC1D659-F1F6-4F02-8C29-250B83628ADF}"/>
    <dgm:cxn modelId="{6CAB5357-D101-4A89-BEDE-EE9994D8460E}" type="presOf" srcId="{C03F6A34-63D9-4DB5-8091-93BD6FCEA73E}" destId="{22ABC38F-1881-45A9-9C5A-7E2EBA9FD065}" srcOrd="0" destOrd="0" presId="urn:microsoft.com/office/officeart/2005/8/layout/arrow6"/>
    <dgm:cxn modelId="{500E647A-361A-421A-9F20-EE8EF6A70789}" type="presOf" srcId="{2182BA77-8529-41D8-87E6-BFE06212AD53}" destId="{FCD59D83-896D-4B49-8680-BDB1720C0BE2}" srcOrd="0" destOrd="0" presId="urn:microsoft.com/office/officeart/2005/8/layout/arrow6"/>
    <dgm:cxn modelId="{B760D8AA-B472-4AE7-8E8E-6163DA77CD04}" srcId="{2B92F70E-537E-431E-8720-4BA0D93F363E}" destId="{2182BA77-8529-41D8-87E6-BFE06212AD53}" srcOrd="1" destOrd="0" parTransId="{652ED37B-7575-4231-A7ED-85BB557BDA3D}" sibTransId="{2E5859D6-0F1D-45AE-B369-F4AE04D8288B}"/>
    <dgm:cxn modelId="{4ED4D1C8-14FB-494F-8EAC-370CA15B102C}" type="presOf" srcId="{2B92F70E-537E-431E-8720-4BA0D93F363E}" destId="{E8639C04-07D2-4C89-BBAB-1CA718830E68}" srcOrd="0" destOrd="0" presId="urn:microsoft.com/office/officeart/2005/8/layout/arrow6"/>
    <dgm:cxn modelId="{C6376AD9-3D47-4A9E-ADEC-8C9BCCF5807F}" type="presParOf" srcId="{E8639C04-07D2-4C89-BBAB-1CA718830E68}" destId="{9741EE50-5505-45F3-90B0-2487AE6CBDBB}" srcOrd="0" destOrd="0" presId="urn:microsoft.com/office/officeart/2005/8/layout/arrow6"/>
    <dgm:cxn modelId="{B626BFF9-14EE-42A9-AF57-3B23ECB9E9A2}" type="presParOf" srcId="{E8639C04-07D2-4C89-BBAB-1CA718830E68}" destId="{22ABC38F-1881-45A9-9C5A-7E2EBA9FD065}" srcOrd="1" destOrd="0" presId="urn:microsoft.com/office/officeart/2005/8/layout/arrow6"/>
    <dgm:cxn modelId="{3879A524-7E12-43FC-9009-616A9FFD51A4}" type="presParOf" srcId="{E8639C04-07D2-4C89-BBAB-1CA718830E68}" destId="{FCD59D83-896D-4B49-8680-BDB1720C0BE2}"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295210-E2FF-4CFA-B768-BCEBD4A04ED3}" type="doc">
      <dgm:prSet loTypeId="urn:microsoft.com/office/officeart/2008/layout/HalfCircleOrganizationChart" loCatId="hierarchy" qsTypeId="urn:microsoft.com/office/officeart/2005/8/quickstyle/simple1" qsCatId="simple" csTypeId="urn:microsoft.com/office/officeart/2005/8/colors/accent1_2" csCatId="accent1"/>
      <dgm:spPr/>
      <dgm:t>
        <a:bodyPr/>
        <a:lstStyle/>
        <a:p>
          <a:endParaRPr lang="en-US"/>
        </a:p>
      </dgm:t>
    </dgm:pt>
    <dgm:pt modelId="{777D80D3-67D6-446E-BD71-56B803BAA1FC}">
      <dgm:prSet/>
      <dgm:spPr/>
      <dgm:t>
        <a:bodyPr/>
        <a:lstStyle/>
        <a:p>
          <a:pPr rtl="0"/>
          <a:r>
            <a:rPr lang="en-US"/>
            <a:t>The main presenting symptoms are </a:t>
          </a:r>
          <a:endParaRPr lang="ar-IQ"/>
        </a:p>
      </dgm:t>
    </dgm:pt>
    <dgm:pt modelId="{30703227-DF13-4D1D-AE73-28276A84EC43}" type="parTrans" cxnId="{F055A2BA-1F44-4C95-B23C-002C699A6D71}">
      <dgm:prSet/>
      <dgm:spPr/>
      <dgm:t>
        <a:bodyPr/>
        <a:lstStyle/>
        <a:p>
          <a:endParaRPr lang="en-US"/>
        </a:p>
      </dgm:t>
    </dgm:pt>
    <dgm:pt modelId="{2A70F99E-7835-4CBB-A7EE-9DD16DFAF33B}" type="sibTrans" cxnId="{F055A2BA-1F44-4C95-B23C-002C699A6D71}">
      <dgm:prSet/>
      <dgm:spPr/>
      <dgm:t>
        <a:bodyPr/>
        <a:lstStyle/>
        <a:p>
          <a:endParaRPr lang="en-US"/>
        </a:p>
      </dgm:t>
    </dgm:pt>
    <dgm:pt modelId="{EA5CC12C-FEED-4C22-A9D7-A36E779B604C}">
      <dgm:prSet/>
      <dgm:spPr/>
      <dgm:t>
        <a:bodyPr/>
        <a:lstStyle/>
        <a:p>
          <a:pPr rtl="0"/>
          <a:r>
            <a:rPr lang="en-US"/>
            <a:t>Pain </a:t>
          </a:r>
          <a:endParaRPr lang="ar-IQ"/>
        </a:p>
      </dgm:t>
    </dgm:pt>
    <dgm:pt modelId="{C1D2F77C-A754-487A-A891-D10941FDBE6B}" type="parTrans" cxnId="{6A504928-248C-4D9E-BB0A-05C2FA5D2119}">
      <dgm:prSet/>
      <dgm:spPr/>
      <dgm:t>
        <a:bodyPr/>
        <a:lstStyle/>
        <a:p>
          <a:endParaRPr lang="en-US"/>
        </a:p>
      </dgm:t>
    </dgm:pt>
    <dgm:pt modelId="{A653FF22-3269-486E-BC01-1BDFDA89D7F4}" type="sibTrans" cxnId="{6A504928-248C-4D9E-BB0A-05C2FA5D2119}">
      <dgm:prSet/>
      <dgm:spPr/>
      <dgm:t>
        <a:bodyPr/>
        <a:lstStyle/>
        <a:p>
          <a:endParaRPr lang="en-US"/>
        </a:p>
      </dgm:t>
    </dgm:pt>
    <dgm:pt modelId="{D2526A0C-FE32-4FB0-AEA0-EDAC624D3002}">
      <dgm:prSet/>
      <dgm:spPr/>
      <dgm:t>
        <a:bodyPr/>
        <a:lstStyle/>
        <a:p>
          <a:pPr rtl="0"/>
          <a:r>
            <a:rPr lang="en-US"/>
            <a:t>Functional restriction</a:t>
          </a:r>
          <a:br>
            <a:rPr lang="en-US"/>
          </a:br>
          <a:endParaRPr lang="ar-IQ"/>
        </a:p>
      </dgm:t>
    </dgm:pt>
    <dgm:pt modelId="{ED6E2CE0-7BAB-4AC4-A522-0848BDFFFFCA}" type="parTrans" cxnId="{45B6A0FB-7A45-4C96-AA48-DD57731604C9}">
      <dgm:prSet/>
      <dgm:spPr/>
      <dgm:t>
        <a:bodyPr/>
        <a:lstStyle/>
        <a:p>
          <a:endParaRPr lang="en-US"/>
        </a:p>
      </dgm:t>
    </dgm:pt>
    <dgm:pt modelId="{084AFDD7-2E96-42D1-8F14-9CDE871237EE}" type="sibTrans" cxnId="{45B6A0FB-7A45-4C96-AA48-DD57731604C9}">
      <dgm:prSet/>
      <dgm:spPr/>
      <dgm:t>
        <a:bodyPr/>
        <a:lstStyle/>
        <a:p>
          <a:endParaRPr lang="en-US"/>
        </a:p>
      </dgm:t>
    </dgm:pt>
    <dgm:pt modelId="{7B332851-06B2-4E3B-A579-8393B7803B12}" type="pres">
      <dgm:prSet presAssocID="{6B295210-E2FF-4CFA-B768-BCEBD4A04ED3}" presName="Name0" presStyleCnt="0">
        <dgm:presLayoutVars>
          <dgm:orgChart val="1"/>
          <dgm:chPref val="1"/>
          <dgm:dir/>
          <dgm:animOne val="branch"/>
          <dgm:animLvl val="lvl"/>
          <dgm:resizeHandles/>
        </dgm:presLayoutVars>
      </dgm:prSet>
      <dgm:spPr/>
    </dgm:pt>
    <dgm:pt modelId="{2E8C000B-66B3-43FD-BCEC-626E359B51EF}" type="pres">
      <dgm:prSet presAssocID="{777D80D3-67D6-446E-BD71-56B803BAA1FC}" presName="hierRoot1" presStyleCnt="0">
        <dgm:presLayoutVars>
          <dgm:hierBranch val="init"/>
        </dgm:presLayoutVars>
      </dgm:prSet>
      <dgm:spPr/>
    </dgm:pt>
    <dgm:pt modelId="{23DCD012-1A76-4C0C-BC9B-228EE7E8147D}" type="pres">
      <dgm:prSet presAssocID="{777D80D3-67D6-446E-BD71-56B803BAA1FC}" presName="rootComposite1" presStyleCnt="0"/>
      <dgm:spPr/>
    </dgm:pt>
    <dgm:pt modelId="{E4E2A9F1-F579-4268-A8A2-5438BC9602BD}" type="pres">
      <dgm:prSet presAssocID="{777D80D3-67D6-446E-BD71-56B803BAA1FC}" presName="rootText1" presStyleLbl="alignAcc1" presStyleIdx="0" presStyleCnt="0">
        <dgm:presLayoutVars>
          <dgm:chPref val="3"/>
        </dgm:presLayoutVars>
      </dgm:prSet>
      <dgm:spPr/>
    </dgm:pt>
    <dgm:pt modelId="{ADA9C145-84DE-4BB5-82F1-67F3DF742D91}" type="pres">
      <dgm:prSet presAssocID="{777D80D3-67D6-446E-BD71-56B803BAA1FC}" presName="topArc1" presStyleLbl="parChTrans1D1" presStyleIdx="0" presStyleCnt="6"/>
      <dgm:spPr/>
    </dgm:pt>
    <dgm:pt modelId="{EF80AB85-8EFE-46F6-8B02-44CA76A6CBBD}" type="pres">
      <dgm:prSet presAssocID="{777D80D3-67D6-446E-BD71-56B803BAA1FC}" presName="bottomArc1" presStyleLbl="parChTrans1D1" presStyleIdx="1" presStyleCnt="6"/>
      <dgm:spPr/>
    </dgm:pt>
    <dgm:pt modelId="{9977FDBA-A9C3-45E9-A581-0E1068AE88B1}" type="pres">
      <dgm:prSet presAssocID="{777D80D3-67D6-446E-BD71-56B803BAA1FC}" presName="topConnNode1" presStyleLbl="node1" presStyleIdx="0" presStyleCnt="0"/>
      <dgm:spPr/>
    </dgm:pt>
    <dgm:pt modelId="{16F231DE-C7D5-455B-ABBF-3B840A49BBD1}" type="pres">
      <dgm:prSet presAssocID="{777D80D3-67D6-446E-BD71-56B803BAA1FC}" presName="hierChild2" presStyleCnt="0"/>
      <dgm:spPr/>
    </dgm:pt>
    <dgm:pt modelId="{13FD3D34-0492-4FA5-86F2-F37906DE8E1B}" type="pres">
      <dgm:prSet presAssocID="{C1D2F77C-A754-487A-A891-D10941FDBE6B}" presName="Name28" presStyleLbl="parChTrans1D2" presStyleIdx="0" presStyleCnt="2"/>
      <dgm:spPr/>
    </dgm:pt>
    <dgm:pt modelId="{49DA74D4-AE49-45B7-AB32-458FBE30DC1E}" type="pres">
      <dgm:prSet presAssocID="{EA5CC12C-FEED-4C22-A9D7-A36E779B604C}" presName="hierRoot2" presStyleCnt="0">
        <dgm:presLayoutVars>
          <dgm:hierBranch val="init"/>
        </dgm:presLayoutVars>
      </dgm:prSet>
      <dgm:spPr/>
    </dgm:pt>
    <dgm:pt modelId="{220EE467-837A-4F45-93B1-16AA035EA887}" type="pres">
      <dgm:prSet presAssocID="{EA5CC12C-FEED-4C22-A9D7-A36E779B604C}" presName="rootComposite2" presStyleCnt="0"/>
      <dgm:spPr/>
    </dgm:pt>
    <dgm:pt modelId="{9A092410-CC71-468D-AE90-CB920E7F2F1F}" type="pres">
      <dgm:prSet presAssocID="{EA5CC12C-FEED-4C22-A9D7-A36E779B604C}" presName="rootText2" presStyleLbl="alignAcc1" presStyleIdx="0" presStyleCnt="0">
        <dgm:presLayoutVars>
          <dgm:chPref val="3"/>
        </dgm:presLayoutVars>
      </dgm:prSet>
      <dgm:spPr/>
    </dgm:pt>
    <dgm:pt modelId="{EEAA139A-64A6-4B2E-93CA-FD5242ED447A}" type="pres">
      <dgm:prSet presAssocID="{EA5CC12C-FEED-4C22-A9D7-A36E779B604C}" presName="topArc2" presStyleLbl="parChTrans1D1" presStyleIdx="2" presStyleCnt="6"/>
      <dgm:spPr/>
    </dgm:pt>
    <dgm:pt modelId="{3A1CB43E-5583-4E93-955E-4CB61E5CEE2D}" type="pres">
      <dgm:prSet presAssocID="{EA5CC12C-FEED-4C22-A9D7-A36E779B604C}" presName="bottomArc2" presStyleLbl="parChTrans1D1" presStyleIdx="3" presStyleCnt="6"/>
      <dgm:spPr/>
    </dgm:pt>
    <dgm:pt modelId="{23117C83-38A2-4F94-80A9-97502A2F11CF}" type="pres">
      <dgm:prSet presAssocID="{EA5CC12C-FEED-4C22-A9D7-A36E779B604C}" presName="topConnNode2" presStyleLbl="node2" presStyleIdx="0" presStyleCnt="0"/>
      <dgm:spPr/>
    </dgm:pt>
    <dgm:pt modelId="{1BDE2E2B-5332-485C-B92D-31DD496D68F9}" type="pres">
      <dgm:prSet presAssocID="{EA5CC12C-FEED-4C22-A9D7-A36E779B604C}" presName="hierChild4" presStyleCnt="0"/>
      <dgm:spPr/>
    </dgm:pt>
    <dgm:pt modelId="{76CA6C72-9E8F-411E-A8B0-40964E7044A8}" type="pres">
      <dgm:prSet presAssocID="{EA5CC12C-FEED-4C22-A9D7-A36E779B604C}" presName="hierChild5" presStyleCnt="0"/>
      <dgm:spPr/>
    </dgm:pt>
    <dgm:pt modelId="{C3A57B6A-2A84-4CD0-BAA1-3508932442EA}" type="pres">
      <dgm:prSet presAssocID="{ED6E2CE0-7BAB-4AC4-A522-0848BDFFFFCA}" presName="Name28" presStyleLbl="parChTrans1D2" presStyleIdx="1" presStyleCnt="2"/>
      <dgm:spPr/>
    </dgm:pt>
    <dgm:pt modelId="{B809D91D-5E20-41D3-B646-339316B65FEC}" type="pres">
      <dgm:prSet presAssocID="{D2526A0C-FE32-4FB0-AEA0-EDAC624D3002}" presName="hierRoot2" presStyleCnt="0">
        <dgm:presLayoutVars>
          <dgm:hierBranch val="init"/>
        </dgm:presLayoutVars>
      </dgm:prSet>
      <dgm:spPr/>
    </dgm:pt>
    <dgm:pt modelId="{2CABBF0E-7303-4AE7-846B-880A36D6F7DF}" type="pres">
      <dgm:prSet presAssocID="{D2526A0C-FE32-4FB0-AEA0-EDAC624D3002}" presName="rootComposite2" presStyleCnt="0"/>
      <dgm:spPr/>
    </dgm:pt>
    <dgm:pt modelId="{0464D647-2492-455E-BABF-93488FA1E0D4}" type="pres">
      <dgm:prSet presAssocID="{D2526A0C-FE32-4FB0-AEA0-EDAC624D3002}" presName="rootText2" presStyleLbl="alignAcc1" presStyleIdx="0" presStyleCnt="0">
        <dgm:presLayoutVars>
          <dgm:chPref val="3"/>
        </dgm:presLayoutVars>
      </dgm:prSet>
      <dgm:spPr/>
    </dgm:pt>
    <dgm:pt modelId="{909AEB7C-AC4B-4B22-9ADD-AA79D45A210C}" type="pres">
      <dgm:prSet presAssocID="{D2526A0C-FE32-4FB0-AEA0-EDAC624D3002}" presName="topArc2" presStyleLbl="parChTrans1D1" presStyleIdx="4" presStyleCnt="6"/>
      <dgm:spPr/>
    </dgm:pt>
    <dgm:pt modelId="{C47C0605-AF0E-44F3-8B6D-B0F8678B4C79}" type="pres">
      <dgm:prSet presAssocID="{D2526A0C-FE32-4FB0-AEA0-EDAC624D3002}" presName="bottomArc2" presStyleLbl="parChTrans1D1" presStyleIdx="5" presStyleCnt="6"/>
      <dgm:spPr/>
    </dgm:pt>
    <dgm:pt modelId="{DC5867A6-43E5-430B-81ED-A63AA767AC52}" type="pres">
      <dgm:prSet presAssocID="{D2526A0C-FE32-4FB0-AEA0-EDAC624D3002}" presName="topConnNode2" presStyleLbl="node2" presStyleIdx="0" presStyleCnt="0"/>
      <dgm:spPr/>
    </dgm:pt>
    <dgm:pt modelId="{FFF85363-9CBA-4BB8-903D-0B8817023F75}" type="pres">
      <dgm:prSet presAssocID="{D2526A0C-FE32-4FB0-AEA0-EDAC624D3002}" presName="hierChild4" presStyleCnt="0"/>
      <dgm:spPr/>
    </dgm:pt>
    <dgm:pt modelId="{ABBBF694-33BD-4BAB-A634-AE1936173A9D}" type="pres">
      <dgm:prSet presAssocID="{D2526A0C-FE32-4FB0-AEA0-EDAC624D3002}" presName="hierChild5" presStyleCnt="0"/>
      <dgm:spPr/>
    </dgm:pt>
    <dgm:pt modelId="{C8B26B67-406C-4867-8B7A-0C3EE01BD6F0}" type="pres">
      <dgm:prSet presAssocID="{777D80D3-67D6-446E-BD71-56B803BAA1FC}" presName="hierChild3" presStyleCnt="0"/>
      <dgm:spPr/>
    </dgm:pt>
  </dgm:ptLst>
  <dgm:cxnLst>
    <dgm:cxn modelId="{6A504928-248C-4D9E-BB0A-05C2FA5D2119}" srcId="{777D80D3-67D6-446E-BD71-56B803BAA1FC}" destId="{EA5CC12C-FEED-4C22-A9D7-A36E779B604C}" srcOrd="0" destOrd="0" parTransId="{C1D2F77C-A754-487A-A891-D10941FDBE6B}" sibTransId="{A653FF22-3269-486E-BC01-1BDFDA89D7F4}"/>
    <dgm:cxn modelId="{6C6E6135-D763-48CA-B959-3A00884A202D}" type="presOf" srcId="{EA5CC12C-FEED-4C22-A9D7-A36E779B604C}" destId="{23117C83-38A2-4F94-80A9-97502A2F11CF}" srcOrd="1" destOrd="0" presId="urn:microsoft.com/office/officeart/2008/layout/HalfCircleOrganizationChart"/>
    <dgm:cxn modelId="{F6174736-D376-49BE-98BD-A3FABC1E2F19}" type="presOf" srcId="{D2526A0C-FE32-4FB0-AEA0-EDAC624D3002}" destId="{DC5867A6-43E5-430B-81ED-A63AA767AC52}" srcOrd="1" destOrd="0" presId="urn:microsoft.com/office/officeart/2008/layout/HalfCircleOrganizationChart"/>
    <dgm:cxn modelId="{9DDC1A63-C287-4B37-BDF8-F6EE7FB5AD2B}" type="presOf" srcId="{EA5CC12C-FEED-4C22-A9D7-A36E779B604C}" destId="{9A092410-CC71-468D-AE90-CB920E7F2F1F}" srcOrd="0" destOrd="0" presId="urn:microsoft.com/office/officeart/2008/layout/HalfCircleOrganizationChart"/>
    <dgm:cxn modelId="{FDB3939D-5C16-4C84-94DD-8AC1BE4471BA}" type="presOf" srcId="{D2526A0C-FE32-4FB0-AEA0-EDAC624D3002}" destId="{0464D647-2492-455E-BABF-93488FA1E0D4}" srcOrd="0" destOrd="0" presId="urn:microsoft.com/office/officeart/2008/layout/HalfCircleOrganizationChart"/>
    <dgm:cxn modelId="{C0ADB8A3-FC5D-4991-B2A6-6354FF8FBFBC}" type="presOf" srcId="{C1D2F77C-A754-487A-A891-D10941FDBE6B}" destId="{13FD3D34-0492-4FA5-86F2-F37906DE8E1B}" srcOrd="0" destOrd="0" presId="urn:microsoft.com/office/officeart/2008/layout/HalfCircleOrganizationChart"/>
    <dgm:cxn modelId="{CC22C9AA-DC43-4FC6-8CB7-5CDF2D0C57A1}" type="presOf" srcId="{ED6E2CE0-7BAB-4AC4-A522-0848BDFFFFCA}" destId="{C3A57B6A-2A84-4CD0-BAA1-3508932442EA}" srcOrd="0" destOrd="0" presId="urn:microsoft.com/office/officeart/2008/layout/HalfCircleOrganizationChart"/>
    <dgm:cxn modelId="{F055A2BA-1F44-4C95-B23C-002C699A6D71}" srcId="{6B295210-E2FF-4CFA-B768-BCEBD4A04ED3}" destId="{777D80D3-67D6-446E-BD71-56B803BAA1FC}" srcOrd="0" destOrd="0" parTransId="{30703227-DF13-4D1D-AE73-28276A84EC43}" sibTransId="{2A70F99E-7835-4CBB-A7EE-9DD16DFAF33B}"/>
    <dgm:cxn modelId="{EC74A2CB-9A30-47E6-AB7F-BED53E8906ED}" type="presOf" srcId="{6B295210-E2FF-4CFA-B768-BCEBD4A04ED3}" destId="{7B332851-06B2-4E3B-A579-8393B7803B12}" srcOrd="0" destOrd="0" presId="urn:microsoft.com/office/officeart/2008/layout/HalfCircleOrganizationChart"/>
    <dgm:cxn modelId="{7F63B7F5-10AE-4799-97B5-EFDDE34475BB}" type="presOf" srcId="{777D80D3-67D6-446E-BD71-56B803BAA1FC}" destId="{E4E2A9F1-F579-4268-A8A2-5438BC9602BD}" srcOrd="0" destOrd="0" presId="urn:microsoft.com/office/officeart/2008/layout/HalfCircleOrganizationChart"/>
    <dgm:cxn modelId="{45B6A0FB-7A45-4C96-AA48-DD57731604C9}" srcId="{777D80D3-67D6-446E-BD71-56B803BAA1FC}" destId="{D2526A0C-FE32-4FB0-AEA0-EDAC624D3002}" srcOrd="1" destOrd="0" parTransId="{ED6E2CE0-7BAB-4AC4-A522-0848BDFFFFCA}" sibTransId="{084AFDD7-2E96-42D1-8F14-9CDE871237EE}"/>
    <dgm:cxn modelId="{1C5364FC-5EE0-46F0-90DF-3D976456ABB6}" type="presOf" srcId="{777D80D3-67D6-446E-BD71-56B803BAA1FC}" destId="{9977FDBA-A9C3-45E9-A581-0E1068AE88B1}" srcOrd="1" destOrd="0" presId="urn:microsoft.com/office/officeart/2008/layout/HalfCircleOrganizationChart"/>
    <dgm:cxn modelId="{0E892661-3E22-4A9A-9F17-6B4ADC5D828C}" type="presParOf" srcId="{7B332851-06B2-4E3B-A579-8393B7803B12}" destId="{2E8C000B-66B3-43FD-BCEC-626E359B51EF}" srcOrd="0" destOrd="0" presId="urn:microsoft.com/office/officeart/2008/layout/HalfCircleOrganizationChart"/>
    <dgm:cxn modelId="{DB5B70F3-AA2D-41D1-BE9E-24375BD30229}" type="presParOf" srcId="{2E8C000B-66B3-43FD-BCEC-626E359B51EF}" destId="{23DCD012-1A76-4C0C-BC9B-228EE7E8147D}" srcOrd="0" destOrd="0" presId="urn:microsoft.com/office/officeart/2008/layout/HalfCircleOrganizationChart"/>
    <dgm:cxn modelId="{C8DC5557-EDD8-4E5D-B79C-50D0B099AF9D}" type="presParOf" srcId="{23DCD012-1A76-4C0C-BC9B-228EE7E8147D}" destId="{E4E2A9F1-F579-4268-A8A2-5438BC9602BD}" srcOrd="0" destOrd="0" presId="urn:microsoft.com/office/officeart/2008/layout/HalfCircleOrganizationChart"/>
    <dgm:cxn modelId="{0E5545C4-C897-48FA-903B-26B2D92A4866}" type="presParOf" srcId="{23DCD012-1A76-4C0C-BC9B-228EE7E8147D}" destId="{ADA9C145-84DE-4BB5-82F1-67F3DF742D91}" srcOrd="1" destOrd="0" presId="urn:microsoft.com/office/officeart/2008/layout/HalfCircleOrganizationChart"/>
    <dgm:cxn modelId="{06A60C78-FFD8-442D-8E51-51C122878FD3}" type="presParOf" srcId="{23DCD012-1A76-4C0C-BC9B-228EE7E8147D}" destId="{EF80AB85-8EFE-46F6-8B02-44CA76A6CBBD}" srcOrd="2" destOrd="0" presId="urn:microsoft.com/office/officeart/2008/layout/HalfCircleOrganizationChart"/>
    <dgm:cxn modelId="{11FEB837-A1D5-4B0B-A158-A768EF5F9640}" type="presParOf" srcId="{23DCD012-1A76-4C0C-BC9B-228EE7E8147D}" destId="{9977FDBA-A9C3-45E9-A581-0E1068AE88B1}" srcOrd="3" destOrd="0" presId="urn:microsoft.com/office/officeart/2008/layout/HalfCircleOrganizationChart"/>
    <dgm:cxn modelId="{0B99A902-D599-417B-9F60-6CCBE5F550B5}" type="presParOf" srcId="{2E8C000B-66B3-43FD-BCEC-626E359B51EF}" destId="{16F231DE-C7D5-455B-ABBF-3B840A49BBD1}" srcOrd="1" destOrd="0" presId="urn:microsoft.com/office/officeart/2008/layout/HalfCircleOrganizationChart"/>
    <dgm:cxn modelId="{56AFCF9C-BA18-4530-B67D-105F8B65F39C}" type="presParOf" srcId="{16F231DE-C7D5-455B-ABBF-3B840A49BBD1}" destId="{13FD3D34-0492-4FA5-86F2-F37906DE8E1B}" srcOrd="0" destOrd="0" presId="urn:microsoft.com/office/officeart/2008/layout/HalfCircleOrganizationChart"/>
    <dgm:cxn modelId="{99FCD1FC-48F1-4CEE-9E22-0184FD5F47CC}" type="presParOf" srcId="{16F231DE-C7D5-455B-ABBF-3B840A49BBD1}" destId="{49DA74D4-AE49-45B7-AB32-458FBE30DC1E}" srcOrd="1" destOrd="0" presId="urn:microsoft.com/office/officeart/2008/layout/HalfCircleOrganizationChart"/>
    <dgm:cxn modelId="{ADD64235-24C9-4140-ADD5-2074E55269D3}" type="presParOf" srcId="{49DA74D4-AE49-45B7-AB32-458FBE30DC1E}" destId="{220EE467-837A-4F45-93B1-16AA035EA887}" srcOrd="0" destOrd="0" presId="urn:microsoft.com/office/officeart/2008/layout/HalfCircleOrganizationChart"/>
    <dgm:cxn modelId="{1A5B5BD9-D4D0-4886-8BF0-AEA4375117AF}" type="presParOf" srcId="{220EE467-837A-4F45-93B1-16AA035EA887}" destId="{9A092410-CC71-468D-AE90-CB920E7F2F1F}" srcOrd="0" destOrd="0" presId="urn:microsoft.com/office/officeart/2008/layout/HalfCircleOrganizationChart"/>
    <dgm:cxn modelId="{4E5F3435-3698-4A52-A67F-8B57F01CD146}" type="presParOf" srcId="{220EE467-837A-4F45-93B1-16AA035EA887}" destId="{EEAA139A-64A6-4B2E-93CA-FD5242ED447A}" srcOrd="1" destOrd="0" presId="urn:microsoft.com/office/officeart/2008/layout/HalfCircleOrganizationChart"/>
    <dgm:cxn modelId="{1141C462-E763-40DC-A9FA-C37BD71ADC84}" type="presParOf" srcId="{220EE467-837A-4F45-93B1-16AA035EA887}" destId="{3A1CB43E-5583-4E93-955E-4CB61E5CEE2D}" srcOrd="2" destOrd="0" presId="urn:microsoft.com/office/officeart/2008/layout/HalfCircleOrganizationChart"/>
    <dgm:cxn modelId="{DE4C3C87-7288-43E1-811D-95732603F22A}" type="presParOf" srcId="{220EE467-837A-4F45-93B1-16AA035EA887}" destId="{23117C83-38A2-4F94-80A9-97502A2F11CF}" srcOrd="3" destOrd="0" presId="urn:microsoft.com/office/officeart/2008/layout/HalfCircleOrganizationChart"/>
    <dgm:cxn modelId="{8FA21D7E-668A-4AA2-AF97-96EC41DF20BC}" type="presParOf" srcId="{49DA74D4-AE49-45B7-AB32-458FBE30DC1E}" destId="{1BDE2E2B-5332-485C-B92D-31DD496D68F9}" srcOrd="1" destOrd="0" presId="urn:microsoft.com/office/officeart/2008/layout/HalfCircleOrganizationChart"/>
    <dgm:cxn modelId="{138F80CC-2076-4373-9C98-75AC7C6CE1AF}" type="presParOf" srcId="{49DA74D4-AE49-45B7-AB32-458FBE30DC1E}" destId="{76CA6C72-9E8F-411E-A8B0-40964E7044A8}" srcOrd="2" destOrd="0" presId="urn:microsoft.com/office/officeart/2008/layout/HalfCircleOrganizationChart"/>
    <dgm:cxn modelId="{03165F57-1F44-4A13-94E0-95D3696F4FB0}" type="presParOf" srcId="{16F231DE-C7D5-455B-ABBF-3B840A49BBD1}" destId="{C3A57B6A-2A84-4CD0-BAA1-3508932442EA}" srcOrd="2" destOrd="0" presId="urn:microsoft.com/office/officeart/2008/layout/HalfCircleOrganizationChart"/>
    <dgm:cxn modelId="{EEB0E18B-B711-48F8-8D4C-E2E22D2E5174}" type="presParOf" srcId="{16F231DE-C7D5-455B-ABBF-3B840A49BBD1}" destId="{B809D91D-5E20-41D3-B646-339316B65FEC}" srcOrd="3" destOrd="0" presId="urn:microsoft.com/office/officeart/2008/layout/HalfCircleOrganizationChart"/>
    <dgm:cxn modelId="{AC53A36C-7343-4E5C-9E3E-A1A2E7359D7D}" type="presParOf" srcId="{B809D91D-5E20-41D3-B646-339316B65FEC}" destId="{2CABBF0E-7303-4AE7-846B-880A36D6F7DF}" srcOrd="0" destOrd="0" presId="urn:microsoft.com/office/officeart/2008/layout/HalfCircleOrganizationChart"/>
    <dgm:cxn modelId="{B353ED0B-0B1B-4371-8F63-18CEB0BE3E73}" type="presParOf" srcId="{2CABBF0E-7303-4AE7-846B-880A36D6F7DF}" destId="{0464D647-2492-455E-BABF-93488FA1E0D4}" srcOrd="0" destOrd="0" presId="urn:microsoft.com/office/officeart/2008/layout/HalfCircleOrganizationChart"/>
    <dgm:cxn modelId="{E40501AB-A28D-44CE-AA47-BABCE00318A4}" type="presParOf" srcId="{2CABBF0E-7303-4AE7-846B-880A36D6F7DF}" destId="{909AEB7C-AC4B-4B22-9ADD-AA79D45A210C}" srcOrd="1" destOrd="0" presId="urn:microsoft.com/office/officeart/2008/layout/HalfCircleOrganizationChart"/>
    <dgm:cxn modelId="{17A75D8B-2DC7-41BA-AB55-863FE0132700}" type="presParOf" srcId="{2CABBF0E-7303-4AE7-846B-880A36D6F7DF}" destId="{C47C0605-AF0E-44F3-8B6D-B0F8678B4C79}" srcOrd="2" destOrd="0" presId="urn:microsoft.com/office/officeart/2008/layout/HalfCircleOrganizationChart"/>
    <dgm:cxn modelId="{17675BA2-9DC8-4B0E-8201-4D9617E41ABA}" type="presParOf" srcId="{2CABBF0E-7303-4AE7-846B-880A36D6F7DF}" destId="{DC5867A6-43E5-430B-81ED-A63AA767AC52}" srcOrd="3" destOrd="0" presId="urn:microsoft.com/office/officeart/2008/layout/HalfCircleOrganizationChart"/>
    <dgm:cxn modelId="{0E7D048E-9173-4303-B1F3-450CC40B15CA}" type="presParOf" srcId="{B809D91D-5E20-41D3-B646-339316B65FEC}" destId="{FFF85363-9CBA-4BB8-903D-0B8817023F75}" srcOrd="1" destOrd="0" presId="urn:microsoft.com/office/officeart/2008/layout/HalfCircleOrganizationChart"/>
    <dgm:cxn modelId="{96EA4EA4-B357-495D-9751-C9C17F76760D}" type="presParOf" srcId="{B809D91D-5E20-41D3-B646-339316B65FEC}" destId="{ABBBF694-33BD-4BAB-A634-AE1936173A9D}" srcOrd="2" destOrd="0" presId="urn:microsoft.com/office/officeart/2008/layout/HalfCircleOrganizationChart"/>
    <dgm:cxn modelId="{EB639994-FE82-46AC-BD6A-E00368D793A4}" type="presParOf" srcId="{2E8C000B-66B3-43FD-BCEC-626E359B51EF}" destId="{C8B26B67-406C-4867-8B7A-0C3EE01BD6F0}"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D8E327-E17B-4F20-A5F5-9C4CCC4E02E7}" type="doc">
      <dgm:prSet loTypeId="urn:microsoft.com/office/officeart/2009/3/layout/SubStepProcess" loCatId="process" qsTypeId="urn:microsoft.com/office/officeart/2005/8/quickstyle/simple3" qsCatId="simple" csTypeId="urn:microsoft.com/office/officeart/2005/8/colors/accent1_2" csCatId="accent1" phldr="1"/>
      <dgm:spPr/>
      <dgm:t>
        <a:bodyPr/>
        <a:lstStyle/>
        <a:p>
          <a:endParaRPr lang="en-US"/>
        </a:p>
      </dgm:t>
    </dgm:pt>
    <dgm:pt modelId="{59B68DDF-4559-4235-9086-0D7BBF30F145}">
      <dgm:prSet custT="1"/>
      <dgm:spPr/>
      <dgm:t>
        <a:bodyPr/>
        <a:lstStyle/>
        <a:p>
          <a:pPr rtl="0"/>
          <a:r>
            <a:rPr lang="en-US" sz="2000" dirty="0"/>
            <a:t>Correlation between </a:t>
          </a:r>
          <a:endParaRPr lang="ar-IQ" sz="2000" dirty="0"/>
        </a:p>
      </dgm:t>
    </dgm:pt>
    <dgm:pt modelId="{16A0DF8E-43A9-4AB9-95B1-4055B169EBDB}" type="parTrans" cxnId="{6497E0E8-1D05-44A9-B4BE-3D3D8D7A6A93}">
      <dgm:prSet/>
      <dgm:spPr/>
      <dgm:t>
        <a:bodyPr/>
        <a:lstStyle/>
        <a:p>
          <a:endParaRPr lang="en-US" sz="1800"/>
        </a:p>
      </dgm:t>
    </dgm:pt>
    <dgm:pt modelId="{0D565A93-EDB6-4961-9F35-A895CE5F0267}" type="sibTrans" cxnId="{6497E0E8-1D05-44A9-B4BE-3D3D8D7A6A93}">
      <dgm:prSet/>
      <dgm:spPr/>
      <dgm:t>
        <a:bodyPr/>
        <a:lstStyle/>
        <a:p>
          <a:endParaRPr lang="en-US" sz="1800"/>
        </a:p>
      </dgm:t>
    </dgm:pt>
    <dgm:pt modelId="{391022B1-D7F9-46F2-ACDE-7415F7CB00AB}">
      <dgm:prSet custT="1"/>
      <dgm:spPr/>
      <dgm:t>
        <a:bodyPr/>
        <a:lstStyle/>
        <a:p>
          <a:pPr rtl="0"/>
          <a:r>
            <a:rPr lang="en-US" sz="1800" dirty="0"/>
            <a:t>Radiographic changes </a:t>
          </a:r>
          <a:endParaRPr lang="ar-IQ" sz="1800" dirty="0"/>
        </a:p>
      </dgm:t>
    </dgm:pt>
    <dgm:pt modelId="{9C42C6A0-E905-4B77-8A8B-BBF40836DFB3}" type="parTrans" cxnId="{9B8265E3-FE44-4CE8-8E60-3A1E8F4CFB85}">
      <dgm:prSet/>
      <dgm:spPr/>
      <dgm:t>
        <a:bodyPr/>
        <a:lstStyle/>
        <a:p>
          <a:endParaRPr lang="en-US" sz="1800"/>
        </a:p>
      </dgm:t>
    </dgm:pt>
    <dgm:pt modelId="{EFB5F7B7-82BB-4D41-B481-26CC43EF1396}" type="sibTrans" cxnId="{9B8265E3-FE44-4CE8-8E60-3A1E8F4CFB85}">
      <dgm:prSet/>
      <dgm:spPr/>
      <dgm:t>
        <a:bodyPr/>
        <a:lstStyle/>
        <a:p>
          <a:endParaRPr lang="en-US" sz="1800"/>
        </a:p>
      </dgm:t>
    </dgm:pt>
    <dgm:pt modelId="{9A935E77-1F63-48FB-90D6-D7B0ECBB3118}">
      <dgm:prSet custT="1"/>
      <dgm:spPr/>
      <dgm:t>
        <a:bodyPr/>
        <a:lstStyle/>
        <a:p>
          <a:pPr rtl="0"/>
          <a:r>
            <a:rPr lang="en-US" sz="1800" dirty="0"/>
            <a:t>Symptoms </a:t>
          </a:r>
          <a:endParaRPr lang="ar-IQ" sz="1800" dirty="0"/>
        </a:p>
      </dgm:t>
    </dgm:pt>
    <dgm:pt modelId="{D9FAC72E-640D-4D91-9D2C-01E12E333E60}" type="parTrans" cxnId="{45BCD144-66DE-4769-AA0C-279DDA4D398A}">
      <dgm:prSet/>
      <dgm:spPr/>
      <dgm:t>
        <a:bodyPr/>
        <a:lstStyle/>
        <a:p>
          <a:endParaRPr lang="en-US" sz="1800"/>
        </a:p>
      </dgm:t>
    </dgm:pt>
    <dgm:pt modelId="{039E1053-E11C-4884-A411-2FA474525440}" type="sibTrans" cxnId="{45BCD144-66DE-4769-AA0C-279DDA4D398A}">
      <dgm:prSet/>
      <dgm:spPr/>
      <dgm:t>
        <a:bodyPr/>
        <a:lstStyle/>
        <a:p>
          <a:endParaRPr lang="en-US" sz="1800"/>
        </a:p>
      </dgm:t>
    </dgm:pt>
    <dgm:pt modelId="{442C2BC4-A072-4AC5-99B7-1091E966DCA9}">
      <dgm:prSet custT="1"/>
      <dgm:spPr/>
      <dgm:t>
        <a:bodyPr/>
        <a:lstStyle/>
        <a:p>
          <a:pPr rtl="0"/>
          <a:r>
            <a:rPr lang="en-US" sz="2000" dirty="0"/>
            <a:t>Varies according to site</a:t>
          </a:r>
          <a:endParaRPr lang="ar-IQ" sz="2000" dirty="0"/>
        </a:p>
      </dgm:t>
    </dgm:pt>
    <dgm:pt modelId="{9261A5ED-134C-474A-9200-C9F7654EDB59}" type="parTrans" cxnId="{CBB4D4DB-550D-4B02-9898-B52728ADCB10}">
      <dgm:prSet/>
      <dgm:spPr/>
      <dgm:t>
        <a:bodyPr/>
        <a:lstStyle/>
        <a:p>
          <a:endParaRPr lang="en-US" sz="1800"/>
        </a:p>
      </dgm:t>
    </dgm:pt>
    <dgm:pt modelId="{FEDBE04D-10EA-4B96-B671-395E02E42F67}" type="sibTrans" cxnId="{CBB4D4DB-550D-4B02-9898-B52728ADCB10}">
      <dgm:prSet/>
      <dgm:spPr/>
      <dgm:t>
        <a:bodyPr/>
        <a:lstStyle/>
        <a:p>
          <a:endParaRPr lang="en-US" sz="1800"/>
        </a:p>
      </dgm:t>
    </dgm:pt>
    <dgm:pt modelId="{2D962327-0FD4-4CCE-A3B4-692A42FBE30B}" type="pres">
      <dgm:prSet presAssocID="{75D8E327-E17B-4F20-A5F5-9C4CCC4E02E7}" presName="Name0" presStyleCnt="0">
        <dgm:presLayoutVars>
          <dgm:chMax val="7"/>
          <dgm:dir/>
          <dgm:animOne val="branch"/>
        </dgm:presLayoutVars>
      </dgm:prSet>
      <dgm:spPr/>
    </dgm:pt>
    <dgm:pt modelId="{70904A14-A4D4-4F86-BDAC-2C5DD0C78E24}" type="pres">
      <dgm:prSet presAssocID="{59B68DDF-4559-4235-9086-0D7BBF30F145}" presName="parTx1" presStyleLbl="node1" presStyleIdx="0" presStyleCnt="2"/>
      <dgm:spPr/>
    </dgm:pt>
    <dgm:pt modelId="{64E38D4D-DBA1-4BBE-945E-ABFA5E21C221}" type="pres">
      <dgm:prSet presAssocID="{59B68DDF-4559-4235-9086-0D7BBF30F145}" presName="spPre1" presStyleCnt="0"/>
      <dgm:spPr/>
    </dgm:pt>
    <dgm:pt modelId="{3E48FB1A-DF3C-4ABB-8B7A-7932A8DDB9C4}" type="pres">
      <dgm:prSet presAssocID="{59B68DDF-4559-4235-9086-0D7BBF30F145}" presName="chLin1" presStyleCnt="0"/>
      <dgm:spPr/>
    </dgm:pt>
    <dgm:pt modelId="{1E754C96-5A50-4292-B542-9BDCA838DA81}" type="pres">
      <dgm:prSet presAssocID="{9C42C6A0-E905-4B77-8A8B-BBF40836DFB3}" presName="Name11" presStyleLbl="parChTrans1D1" presStyleIdx="0" presStyleCnt="8"/>
      <dgm:spPr/>
    </dgm:pt>
    <dgm:pt modelId="{8753C663-06AF-4DE6-8E75-29E6445A12D7}" type="pres">
      <dgm:prSet presAssocID="{9C42C6A0-E905-4B77-8A8B-BBF40836DFB3}" presName="Name31" presStyleLbl="parChTrans1D1" presStyleIdx="1" presStyleCnt="8"/>
      <dgm:spPr/>
    </dgm:pt>
    <dgm:pt modelId="{B3626592-710B-4276-AF6D-4AB96034ED93}" type="pres">
      <dgm:prSet presAssocID="{391022B1-D7F9-46F2-ACDE-7415F7CB00AB}" presName="txAndLines1" presStyleCnt="0"/>
      <dgm:spPr/>
    </dgm:pt>
    <dgm:pt modelId="{5C6A11B2-DDD2-4246-927E-8DC76C305409}" type="pres">
      <dgm:prSet presAssocID="{391022B1-D7F9-46F2-ACDE-7415F7CB00AB}" presName="anchor1" presStyleCnt="0"/>
      <dgm:spPr/>
    </dgm:pt>
    <dgm:pt modelId="{D85C3ECD-7A4F-47EE-A2D5-CD920AD11021}" type="pres">
      <dgm:prSet presAssocID="{391022B1-D7F9-46F2-ACDE-7415F7CB00AB}" presName="backup1" presStyleCnt="0"/>
      <dgm:spPr/>
    </dgm:pt>
    <dgm:pt modelId="{5CFC1D79-89F9-4430-AA65-91C763E5A853}" type="pres">
      <dgm:prSet presAssocID="{391022B1-D7F9-46F2-ACDE-7415F7CB00AB}" presName="preLine1" presStyleLbl="parChTrans1D1" presStyleIdx="2" presStyleCnt="8"/>
      <dgm:spPr/>
    </dgm:pt>
    <dgm:pt modelId="{71648F3F-0D03-4517-A992-4998E22FF021}" type="pres">
      <dgm:prSet presAssocID="{391022B1-D7F9-46F2-ACDE-7415F7CB00AB}" presName="desTx1" presStyleLbl="revTx" presStyleIdx="0" presStyleCnt="0">
        <dgm:presLayoutVars>
          <dgm:bulletEnabled val="1"/>
        </dgm:presLayoutVars>
      </dgm:prSet>
      <dgm:spPr/>
    </dgm:pt>
    <dgm:pt modelId="{293275F4-9AA2-4BE7-889F-9D6A583B3BDD}" type="pres">
      <dgm:prSet presAssocID="{391022B1-D7F9-46F2-ACDE-7415F7CB00AB}" presName="postLine1" presStyleLbl="parChTrans1D1" presStyleIdx="3" presStyleCnt="8"/>
      <dgm:spPr/>
    </dgm:pt>
    <dgm:pt modelId="{04B13C7C-F1E0-46CF-B3D4-A8B3098D69BD}" type="pres">
      <dgm:prSet presAssocID="{D9FAC72E-640D-4D91-9D2C-01E12E333E60}" presName="Name11" presStyleLbl="parChTrans1D1" presStyleIdx="4" presStyleCnt="8"/>
      <dgm:spPr/>
    </dgm:pt>
    <dgm:pt modelId="{BADE8EBA-85AD-42AF-BC56-9F4ECB767272}" type="pres">
      <dgm:prSet presAssocID="{D9FAC72E-640D-4D91-9D2C-01E12E333E60}" presName="Name31" presStyleLbl="parChTrans1D1" presStyleIdx="5" presStyleCnt="8"/>
      <dgm:spPr/>
    </dgm:pt>
    <dgm:pt modelId="{259B0B93-4118-4D27-96DD-B883FCD92C9D}" type="pres">
      <dgm:prSet presAssocID="{9A935E77-1F63-48FB-90D6-D7B0ECBB3118}" presName="txAndLines1" presStyleCnt="0"/>
      <dgm:spPr/>
    </dgm:pt>
    <dgm:pt modelId="{2F0CC77B-7A4F-4EE9-A228-B920BC92278F}" type="pres">
      <dgm:prSet presAssocID="{9A935E77-1F63-48FB-90D6-D7B0ECBB3118}" presName="anchor1" presStyleCnt="0"/>
      <dgm:spPr/>
    </dgm:pt>
    <dgm:pt modelId="{7C7552ED-2E62-4FE7-936A-C3D4FF1F5530}" type="pres">
      <dgm:prSet presAssocID="{9A935E77-1F63-48FB-90D6-D7B0ECBB3118}" presName="backup1" presStyleCnt="0"/>
      <dgm:spPr/>
    </dgm:pt>
    <dgm:pt modelId="{CB0F2A1A-DEF2-4DDD-8C8D-8A398020721B}" type="pres">
      <dgm:prSet presAssocID="{9A935E77-1F63-48FB-90D6-D7B0ECBB3118}" presName="preLine1" presStyleLbl="parChTrans1D1" presStyleIdx="6" presStyleCnt="8"/>
      <dgm:spPr/>
    </dgm:pt>
    <dgm:pt modelId="{548327CA-51B7-4629-A6E4-0C8B3C713287}" type="pres">
      <dgm:prSet presAssocID="{9A935E77-1F63-48FB-90D6-D7B0ECBB3118}" presName="desTx1" presStyleLbl="revTx" presStyleIdx="0" presStyleCnt="0">
        <dgm:presLayoutVars>
          <dgm:bulletEnabled val="1"/>
        </dgm:presLayoutVars>
      </dgm:prSet>
      <dgm:spPr/>
    </dgm:pt>
    <dgm:pt modelId="{E04CFBD2-B4D2-4E92-B08E-6A0F76B40CC2}" type="pres">
      <dgm:prSet presAssocID="{9A935E77-1F63-48FB-90D6-D7B0ECBB3118}" presName="postLine1" presStyleLbl="parChTrans1D1" presStyleIdx="7" presStyleCnt="8"/>
      <dgm:spPr/>
    </dgm:pt>
    <dgm:pt modelId="{338CA411-A8FC-492F-84D0-401AE5ED8C01}" type="pres">
      <dgm:prSet presAssocID="{59B68DDF-4559-4235-9086-0D7BBF30F145}" presName="spPost1" presStyleCnt="0"/>
      <dgm:spPr/>
    </dgm:pt>
    <dgm:pt modelId="{AC0F8930-A62E-4EF1-B01C-C348F67CC444}" type="pres">
      <dgm:prSet presAssocID="{442C2BC4-A072-4AC5-99B7-1091E966DCA9}" presName="parTx2" presStyleLbl="node1" presStyleIdx="1" presStyleCnt="2"/>
      <dgm:spPr/>
    </dgm:pt>
  </dgm:ptLst>
  <dgm:cxnLst>
    <dgm:cxn modelId="{7860EE26-DC7B-45BE-BCF8-69878AE285E3}" type="presOf" srcId="{9A935E77-1F63-48FB-90D6-D7B0ECBB3118}" destId="{548327CA-51B7-4629-A6E4-0C8B3C713287}" srcOrd="0" destOrd="0" presId="urn:microsoft.com/office/officeart/2009/3/layout/SubStepProcess"/>
    <dgm:cxn modelId="{45BCD144-66DE-4769-AA0C-279DDA4D398A}" srcId="{59B68DDF-4559-4235-9086-0D7BBF30F145}" destId="{9A935E77-1F63-48FB-90D6-D7B0ECBB3118}" srcOrd="1" destOrd="0" parTransId="{D9FAC72E-640D-4D91-9D2C-01E12E333E60}" sibTransId="{039E1053-E11C-4884-A411-2FA474525440}"/>
    <dgm:cxn modelId="{59967D48-816B-42F5-9582-732AC7017929}" type="presOf" srcId="{59B68DDF-4559-4235-9086-0D7BBF30F145}" destId="{70904A14-A4D4-4F86-BDAC-2C5DD0C78E24}" srcOrd="0" destOrd="0" presId="urn:microsoft.com/office/officeart/2009/3/layout/SubStepProcess"/>
    <dgm:cxn modelId="{5EADCA4E-95A0-4ADA-86D0-E06310445DB7}" type="presOf" srcId="{442C2BC4-A072-4AC5-99B7-1091E966DCA9}" destId="{AC0F8930-A62E-4EF1-B01C-C348F67CC444}" srcOrd="0" destOrd="0" presId="urn:microsoft.com/office/officeart/2009/3/layout/SubStepProcess"/>
    <dgm:cxn modelId="{FF35CE56-DD02-4F02-AF6E-6587BF3D2AC7}" type="presOf" srcId="{75D8E327-E17B-4F20-A5F5-9C4CCC4E02E7}" destId="{2D962327-0FD4-4CCE-A3B4-692A42FBE30B}" srcOrd="0" destOrd="0" presId="urn:microsoft.com/office/officeart/2009/3/layout/SubStepProcess"/>
    <dgm:cxn modelId="{A9B490A0-0AC8-47BC-A7C0-648D0AAF36E2}" type="presOf" srcId="{391022B1-D7F9-46F2-ACDE-7415F7CB00AB}" destId="{71648F3F-0D03-4517-A992-4998E22FF021}" srcOrd="0" destOrd="0" presId="urn:microsoft.com/office/officeart/2009/3/layout/SubStepProcess"/>
    <dgm:cxn modelId="{CBB4D4DB-550D-4B02-9898-B52728ADCB10}" srcId="{75D8E327-E17B-4F20-A5F5-9C4CCC4E02E7}" destId="{442C2BC4-A072-4AC5-99B7-1091E966DCA9}" srcOrd="1" destOrd="0" parTransId="{9261A5ED-134C-474A-9200-C9F7654EDB59}" sibTransId="{FEDBE04D-10EA-4B96-B671-395E02E42F67}"/>
    <dgm:cxn modelId="{9B8265E3-FE44-4CE8-8E60-3A1E8F4CFB85}" srcId="{59B68DDF-4559-4235-9086-0D7BBF30F145}" destId="{391022B1-D7F9-46F2-ACDE-7415F7CB00AB}" srcOrd="0" destOrd="0" parTransId="{9C42C6A0-E905-4B77-8A8B-BBF40836DFB3}" sibTransId="{EFB5F7B7-82BB-4D41-B481-26CC43EF1396}"/>
    <dgm:cxn modelId="{6497E0E8-1D05-44A9-B4BE-3D3D8D7A6A93}" srcId="{75D8E327-E17B-4F20-A5F5-9C4CCC4E02E7}" destId="{59B68DDF-4559-4235-9086-0D7BBF30F145}" srcOrd="0" destOrd="0" parTransId="{16A0DF8E-43A9-4AB9-95B1-4055B169EBDB}" sibTransId="{0D565A93-EDB6-4961-9F35-A895CE5F0267}"/>
    <dgm:cxn modelId="{AAE761B0-00F9-4F26-9A11-B90ABB29E32A}" type="presParOf" srcId="{2D962327-0FD4-4CCE-A3B4-692A42FBE30B}" destId="{70904A14-A4D4-4F86-BDAC-2C5DD0C78E24}" srcOrd="0" destOrd="0" presId="urn:microsoft.com/office/officeart/2009/3/layout/SubStepProcess"/>
    <dgm:cxn modelId="{AA0737E1-9A3C-4322-9C1F-F14E287A86E9}" type="presParOf" srcId="{2D962327-0FD4-4CCE-A3B4-692A42FBE30B}" destId="{64E38D4D-DBA1-4BBE-945E-ABFA5E21C221}" srcOrd="1" destOrd="0" presId="urn:microsoft.com/office/officeart/2009/3/layout/SubStepProcess"/>
    <dgm:cxn modelId="{6E3381EB-7607-4C43-83E5-B091C591D9AD}" type="presParOf" srcId="{2D962327-0FD4-4CCE-A3B4-692A42FBE30B}" destId="{3E48FB1A-DF3C-4ABB-8B7A-7932A8DDB9C4}" srcOrd="2" destOrd="0" presId="urn:microsoft.com/office/officeart/2009/3/layout/SubStepProcess"/>
    <dgm:cxn modelId="{54EBEFE6-63D1-445E-BDF2-CCC9829B6A84}" type="presParOf" srcId="{3E48FB1A-DF3C-4ABB-8B7A-7932A8DDB9C4}" destId="{1E754C96-5A50-4292-B542-9BDCA838DA81}" srcOrd="0" destOrd="0" presId="urn:microsoft.com/office/officeart/2009/3/layout/SubStepProcess"/>
    <dgm:cxn modelId="{E799A755-81ED-4324-9D02-1DAAFC67307F}" type="presParOf" srcId="{3E48FB1A-DF3C-4ABB-8B7A-7932A8DDB9C4}" destId="{8753C663-06AF-4DE6-8E75-29E6445A12D7}" srcOrd="1" destOrd="0" presId="urn:microsoft.com/office/officeart/2009/3/layout/SubStepProcess"/>
    <dgm:cxn modelId="{E1EF330B-524B-408A-BF73-7CB4474BC1CB}" type="presParOf" srcId="{3E48FB1A-DF3C-4ABB-8B7A-7932A8DDB9C4}" destId="{B3626592-710B-4276-AF6D-4AB96034ED93}" srcOrd="2" destOrd="0" presId="urn:microsoft.com/office/officeart/2009/3/layout/SubStepProcess"/>
    <dgm:cxn modelId="{5E88D9DA-B96D-4A2D-ADCB-269DA6731BC4}" type="presParOf" srcId="{B3626592-710B-4276-AF6D-4AB96034ED93}" destId="{5C6A11B2-DDD2-4246-927E-8DC76C305409}" srcOrd="0" destOrd="0" presId="urn:microsoft.com/office/officeart/2009/3/layout/SubStepProcess"/>
    <dgm:cxn modelId="{A4EC9EC1-4522-4D7C-AACF-993AE111EFBC}" type="presParOf" srcId="{B3626592-710B-4276-AF6D-4AB96034ED93}" destId="{D85C3ECD-7A4F-47EE-A2D5-CD920AD11021}" srcOrd="1" destOrd="0" presId="urn:microsoft.com/office/officeart/2009/3/layout/SubStepProcess"/>
    <dgm:cxn modelId="{A171347C-C71D-46ED-98A0-DAEFDE51CB18}" type="presParOf" srcId="{B3626592-710B-4276-AF6D-4AB96034ED93}" destId="{5CFC1D79-89F9-4430-AA65-91C763E5A853}" srcOrd="2" destOrd="0" presId="urn:microsoft.com/office/officeart/2009/3/layout/SubStepProcess"/>
    <dgm:cxn modelId="{A9E7146C-0CFD-4E72-B577-6F219C3DDFB2}" type="presParOf" srcId="{B3626592-710B-4276-AF6D-4AB96034ED93}" destId="{71648F3F-0D03-4517-A992-4998E22FF021}" srcOrd="3" destOrd="0" presId="urn:microsoft.com/office/officeart/2009/3/layout/SubStepProcess"/>
    <dgm:cxn modelId="{E20DB9BE-737C-4FB2-84F5-BFB30CD1A9E3}" type="presParOf" srcId="{B3626592-710B-4276-AF6D-4AB96034ED93}" destId="{293275F4-9AA2-4BE7-889F-9D6A583B3BDD}" srcOrd="4" destOrd="0" presId="urn:microsoft.com/office/officeart/2009/3/layout/SubStepProcess"/>
    <dgm:cxn modelId="{E4886DA4-F584-4EB6-9985-EC8CF8EB5CC8}" type="presParOf" srcId="{3E48FB1A-DF3C-4ABB-8B7A-7932A8DDB9C4}" destId="{04B13C7C-F1E0-46CF-B3D4-A8B3098D69BD}" srcOrd="3" destOrd="0" presId="urn:microsoft.com/office/officeart/2009/3/layout/SubStepProcess"/>
    <dgm:cxn modelId="{AEC6C9B6-78F1-41AB-968C-B1391CE8297B}" type="presParOf" srcId="{3E48FB1A-DF3C-4ABB-8B7A-7932A8DDB9C4}" destId="{BADE8EBA-85AD-42AF-BC56-9F4ECB767272}" srcOrd="4" destOrd="0" presId="urn:microsoft.com/office/officeart/2009/3/layout/SubStepProcess"/>
    <dgm:cxn modelId="{E793FA8C-E819-41B9-B9C1-71EB7474A8D6}" type="presParOf" srcId="{3E48FB1A-DF3C-4ABB-8B7A-7932A8DDB9C4}" destId="{259B0B93-4118-4D27-96DD-B883FCD92C9D}" srcOrd="5" destOrd="0" presId="urn:microsoft.com/office/officeart/2009/3/layout/SubStepProcess"/>
    <dgm:cxn modelId="{576A351B-F652-43F8-B1A7-040784AB1C1B}" type="presParOf" srcId="{259B0B93-4118-4D27-96DD-B883FCD92C9D}" destId="{2F0CC77B-7A4F-4EE9-A228-B920BC92278F}" srcOrd="0" destOrd="0" presId="urn:microsoft.com/office/officeart/2009/3/layout/SubStepProcess"/>
    <dgm:cxn modelId="{DB5F5ED3-AE50-4ED6-A943-AB8F345D4580}" type="presParOf" srcId="{259B0B93-4118-4D27-96DD-B883FCD92C9D}" destId="{7C7552ED-2E62-4FE7-936A-C3D4FF1F5530}" srcOrd="1" destOrd="0" presId="urn:microsoft.com/office/officeart/2009/3/layout/SubStepProcess"/>
    <dgm:cxn modelId="{0923AC0E-2E76-4CB6-A28D-0464056568DE}" type="presParOf" srcId="{259B0B93-4118-4D27-96DD-B883FCD92C9D}" destId="{CB0F2A1A-DEF2-4DDD-8C8D-8A398020721B}" srcOrd="2" destOrd="0" presId="urn:microsoft.com/office/officeart/2009/3/layout/SubStepProcess"/>
    <dgm:cxn modelId="{249E5190-741E-47DA-B806-CA18D876210E}" type="presParOf" srcId="{259B0B93-4118-4D27-96DD-B883FCD92C9D}" destId="{548327CA-51B7-4629-A6E4-0C8B3C713287}" srcOrd="3" destOrd="0" presId="urn:microsoft.com/office/officeart/2009/3/layout/SubStepProcess"/>
    <dgm:cxn modelId="{1C3B57A8-7B7A-46F4-9BD8-067AC4918446}" type="presParOf" srcId="{259B0B93-4118-4D27-96DD-B883FCD92C9D}" destId="{E04CFBD2-B4D2-4E92-B08E-6A0F76B40CC2}" srcOrd="4" destOrd="0" presId="urn:microsoft.com/office/officeart/2009/3/layout/SubStepProcess"/>
    <dgm:cxn modelId="{B87B5704-68FC-4D37-859C-0C701D926907}" type="presParOf" srcId="{2D962327-0FD4-4CCE-A3B4-692A42FBE30B}" destId="{338CA411-A8FC-492F-84D0-401AE5ED8C01}" srcOrd="3" destOrd="0" presId="urn:microsoft.com/office/officeart/2009/3/layout/SubStepProcess"/>
    <dgm:cxn modelId="{EE77DA51-F7F9-474C-A2DB-F6C5C55E78CD}" type="presParOf" srcId="{2D962327-0FD4-4CCE-A3B4-692A42FBE30B}" destId="{AC0F8930-A62E-4EF1-B01C-C348F67CC444}" srcOrd="4"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CCB6B-103E-4CEC-8251-6F591AEB2E10}">
      <dsp:nvSpPr>
        <dsp:cNvPr id="0" name=""/>
        <dsp:cNvSpPr/>
      </dsp:nvSpPr>
      <dsp:spPr>
        <a:xfrm>
          <a:off x="356079" y="904910"/>
          <a:ext cx="1358070" cy="135807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1FA4D38D-206E-4386-9BFB-EC3F1AE9B056}">
      <dsp:nvSpPr>
        <dsp:cNvPr id="0" name=""/>
        <dsp:cNvSpPr/>
      </dsp:nvSpPr>
      <dsp:spPr>
        <a:xfrm>
          <a:off x="1035115" y="904910"/>
          <a:ext cx="7245804" cy="135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rtl="0">
            <a:lnSpc>
              <a:spcPct val="90000"/>
            </a:lnSpc>
            <a:spcBef>
              <a:spcPct val="0"/>
            </a:spcBef>
            <a:spcAft>
              <a:spcPct val="35000"/>
            </a:spcAft>
            <a:buNone/>
          </a:pPr>
          <a:r>
            <a:rPr lang="en-US" sz="3200" kern="1200"/>
            <a:t>The most common form of arthritis </a:t>
          </a:r>
          <a:endParaRPr lang="ar-IQ" sz="3200" kern="1200"/>
        </a:p>
      </dsp:txBody>
      <dsp:txXfrm>
        <a:off x="1035115" y="904910"/>
        <a:ext cx="7245804" cy="1358070"/>
      </dsp:txXfrm>
    </dsp:sp>
    <dsp:sp modelId="{C32F162D-D1B0-408F-A780-5F20C5C18BD8}">
      <dsp:nvSpPr>
        <dsp:cNvPr id="0" name=""/>
        <dsp:cNvSpPr/>
      </dsp:nvSpPr>
      <dsp:spPr>
        <a:xfrm>
          <a:off x="356079" y="2262981"/>
          <a:ext cx="1358070" cy="135807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F40D8DC-6DB1-4442-BE6E-F981B343F258}">
      <dsp:nvSpPr>
        <dsp:cNvPr id="0" name=""/>
        <dsp:cNvSpPr/>
      </dsp:nvSpPr>
      <dsp:spPr>
        <a:xfrm>
          <a:off x="1035115" y="2262981"/>
          <a:ext cx="7245804" cy="135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rtl="0">
            <a:lnSpc>
              <a:spcPct val="90000"/>
            </a:lnSpc>
            <a:spcBef>
              <a:spcPct val="0"/>
            </a:spcBef>
            <a:spcAft>
              <a:spcPct val="35000"/>
            </a:spcAft>
            <a:buNone/>
          </a:pPr>
          <a:r>
            <a:rPr lang="en-US" sz="3200" kern="1200"/>
            <a:t>A major cause of pain and disability in older people</a:t>
          </a:r>
          <a:br>
            <a:rPr lang="en-US" sz="3200" kern="1200"/>
          </a:br>
          <a:endParaRPr lang="ar-IQ" sz="3200" kern="1200"/>
        </a:p>
      </dsp:txBody>
      <dsp:txXfrm>
        <a:off x="1035115" y="2262981"/>
        <a:ext cx="7245804" cy="13580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C3A39-4A09-4E6E-9B06-90DE77392A24}">
      <dsp:nvSpPr>
        <dsp:cNvPr id="0" name=""/>
        <dsp:cNvSpPr/>
      </dsp:nvSpPr>
      <dsp:spPr>
        <a:xfrm>
          <a:off x="1366" y="406499"/>
          <a:ext cx="3712964" cy="371296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333500" rtl="0">
            <a:lnSpc>
              <a:spcPct val="90000"/>
            </a:lnSpc>
            <a:spcBef>
              <a:spcPct val="0"/>
            </a:spcBef>
            <a:spcAft>
              <a:spcPct val="35000"/>
            </a:spcAft>
            <a:buNone/>
          </a:pPr>
          <a:r>
            <a:rPr lang="en-US" sz="3000" kern="1200"/>
            <a:t>The cervical and lumbar spine are the sites most often targeted by OA</a:t>
          </a:r>
          <a:endParaRPr lang="ar-IQ" sz="3000" kern="1200"/>
        </a:p>
      </dsp:txBody>
      <dsp:txXfrm>
        <a:off x="545117" y="950250"/>
        <a:ext cx="2625462" cy="2625462"/>
      </dsp:txXfrm>
    </dsp:sp>
    <dsp:sp modelId="{FC6249F8-F399-4319-8443-6D90791A1FE4}">
      <dsp:nvSpPr>
        <dsp:cNvPr id="0" name=""/>
        <dsp:cNvSpPr/>
      </dsp:nvSpPr>
      <dsp:spPr>
        <a:xfrm rot="19041445">
          <a:off x="3664252" y="1750592"/>
          <a:ext cx="1212932" cy="0"/>
        </a:xfrm>
        <a:custGeom>
          <a:avLst/>
          <a:gdLst/>
          <a:ahLst/>
          <a:cxnLst/>
          <a:rect l="0" t="0" r="0" b="0"/>
          <a:pathLst>
            <a:path>
              <a:moveTo>
                <a:pt x="0" y="0"/>
              </a:moveTo>
              <a:lnTo>
                <a:pt x="121293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A4AD22-076A-428C-9624-6AEF290353E5}">
      <dsp:nvSpPr>
        <dsp:cNvPr id="0" name=""/>
        <dsp:cNvSpPr/>
      </dsp:nvSpPr>
      <dsp:spPr>
        <a:xfrm>
          <a:off x="4716831" y="1339758"/>
          <a:ext cx="43399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00DC63-E2A1-4D05-BC9E-FCA26426E6FD}">
      <dsp:nvSpPr>
        <dsp:cNvPr id="0" name=""/>
        <dsp:cNvSpPr/>
      </dsp:nvSpPr>
      <dsp:spPr>
        <a:xfrm>
          <a:off x="5150824" y="416536"/>
          <a:ext cx="3077408" cy="18464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rtl="0">
            <a:lnSpc>
              <a:spcPct val="90000"/>
            </a:lnSpc>
            <a:spcBef>
              <a:spcPct val="0"/>
            </a:spcBef>
            <a:spcAft>
              <a:spcPct val="35000"/>
            </a:spcAft>
            <a:buNone/>
          </a:pPr>
          <a:r>
            <a:rPr lang="en-US" sz="3400" kern="1200" dirty="0"/>
            <a:t>Cervical Spondylosis </a:t>
          </a:r>
          <a:endParaRPr lang="ar-IQ" sz="3400" kern="1200" dirty="0"/>
        </a:p>
      </dsp:txBody>
      <dsp:txXfrm>
        <a:off x="5150824" y="416536"/>
        <a:ext cx="3077408" cy="1846445"/>
      </dsp:txXfrm>
    </dsp:sp>
    <dsp:sp modelId="{58ADABA9-087B-4121-A59A-4572E31B216A}">
      <dsp:nvSpPr>
        <dsp:cNvPr id="0" name=""/>
        <dsp:cNvSpPr/>
      </dsp:nvSpPr>
      <dsp:spPr>
        <a:xfrm rot="2558555">
          <a:off x="3664252" y="2775370"/>
          <a:ext cx="1212932" cy="0"/>
        </a:xfrm>
        <a:custGeom>
          <a:avLst/>
          <a:gdLst/>
          <a:ahLst/>
          <a:cxnLst/>
          <a:rect l="0" t="0" r="0" b="0"/>
          <a:pathLst>
            <a:path>
              <a:moveTo>
                <a:pt x="0" y="0"/>
              </a:moveTo>
              <a:lnTo>
                <a:pt x="121293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377053-A0D8-4A47-9DCD-C51B948E26CA}">
      <dsp:nvSpPr>
        <dsp:cNvPr id="0" name=""/>
        <dsp:cNvSpPr/>
      </dsp:nvSpPr>
      <dsp:spPr>
        <a:xfrm>
          <a:off x="4716831" y="3186204"/>
          <a:ext cx="43399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67707F-2E5F-428F-BC1F-A6FF01CBDCD9}">
      <dsp:nvSpPr>
        <dsp:cNvPr id="0" name=""/>
        <dsp:cNvSpPr/>
      </dsp:nvSpPr>
      <dsp:spPr>
        <a:xfrm>
          <a:off x="5150824" y="2262981"/>
          <a:ext cx="3077408" cy="18464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rtl="0">
            <a:lnSpc>
              <a:spcPct val="90000"/>
            </a:lnSpc>
            <a:spcBef>
              <a:spcPct val="0"/>
            </a:spcBef>
            <a:spcAft>
              <a:spcPct val="35000"/>
            </a:spcAft>
            <a:buNone/>
          </a:pPr>
          <a:r>
            <a:rPr lang="en-US" sz="3400" kern="1200" dirty="0"/>
            <a:t>Lumbar Spondylosis </a:t>
          </a:r>
          <a:br>
            <a:rPr lang="en-US" sz="3400" kern="1200" dirty="0"/>
          </a:br>
          <a:endParaRPr lang="ar-IQ" sz="3400" kern="1200" dirty="0"/>
        </a:p>
      </dsp:txBody>
      <dsp:txXfrm>
        <a:off x="5150824" y="2262981"/>
        <a:ext cx="3077408" cy="18464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8EEBE-AE5F-44F4-8371-2122A9EE392A}">
      <dsp:nvSpPr>
        <dsp:cNvPr id="0" name=""/>
        <dsp:cNvSpPr/>
      </dsp:nvSpPr>
      <dsp:spPr>
        <a:xfrm>
          <a:off x="0" y="32651"/>
          <a:ext cx="7920880" cy="631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Education</a:t>
          </a:r>
          <a:endParaRPr lang="ar-IQ" sz="2700" kern="1200"/>
        </a:p>
      </dsp:txBody>
      <dsp:txXfrm>
        <a:off x="30842" y="63493"/>
        <a:ext cx="7859196" cy="570116"/>
      </dsp:txXfrm>
    </dsp:sp>
    <dsp:sp modelId="{96E403CF-F1A3-49A2-960B-7BE52F25BCD6}">
      <dsp:nvSpPr>
        <dsp:cNvPr id="0" name=""/>
        <dsp:cNvSpPr/>
      </dsp:nvSpPr>
      <dsp:spPr>
        <a:xfrm>
          <a:off x="0" y="742211"/>
          <a:ext cx="7920880" cy="631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Lifestyle advice </a:t>
          </a:r>
          <a:endParaRPr lang="ar-IQ" sz="2700" kern="1200"/>
        </a:p>
      </dsp:txBody>
      <dsp:txXfrm>
        <a:off x="30842" y="773053"/>
        <a:ext cx="7859196" cy="570116"/>
      </dsp:txXfrm>
    </dsp:sp>
    <dsp:sp modelId="{ECF88EFD-CDB0-4613-8BBA-C46BA1A49F85}">
      <dsp:nvSpPr>
        <dsp:cNvPr id="0" name=""/>
        <dsp:cNvSpPr/>
      </dsp:nvSpPr>
      <dsp:spPr>
        <a:xfrm>
          <a:off x="0" y="1374012"/>
          <a:ext cx="7920880"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a:t>Weight loss </a:t>
          </a:r>
          <a:endParaRPr lang="ar-IQ" sz="2100" kern="1200"/>
        </a:p>
        <a:p>
          <a:pPr marL="228600" lvl="1" indent="-228600" algn="l" defTabSz="933450" rtl="0">
            <a:lnSpc>
              <a:spcPct val="90000"/>
            </a:lnSpc>
            <a:spcBef>
              <a:spcPct val="0"/>
            </a:spcBef>
            <a:spcAft>
              <a:spcPct val="20000"/>
            </a:spcAft>
            <a:buChar char="•"/>
          </a:pPr>
          <a:r>
            <a:rPr lang="en-US" sz="2100" kern="1200"/>
            <a:t>Strengthening and aerobic exercises </a:t>
          </a:r>
          <a:endParaRPr lang="ar-IQ" sz="2100" kern="1200"/>
        </a:p>
        <a:p>
          <a:pPr marL="228600" lvl="1" indent="-228600" algn="l" defTabSz="933450" rtl="0">
            <a:lnSpc>
              <a:spcPct val="90000"/>
            </a:lnSpc>
            <a:spcBef>
              <a:spcPct val="0"/>
            </a:spcBef>
            <a:spcAft>
              <a:spcPct val="20000"/>
            </a:spcAft>
            <a:buChar char="•"/>
          </a:pPr>
          <a:r>
            <a:rPr lang="en-US" sz="2100" kern="1200"/>
            <a:t>Shock-absorbing footwear &amp; built-up shoes </a:t>
          </a:r>
          <a:endParaRPr lang="ar-IQ" sz="2100" kern="1200"/>
        </a:p>
        <a:p>
          <a:pPr marL="228600" lvl="1" indent="-228600" algn="l" defTabSz="933450" rtl="0">
            <a:lnSpc>
              <a:spcPct val="90000"/>
            </a:lnSpc>
            <a:spcBef>
              <a:spcPct val="0"/>
            </a:spcBef>
            <a:spcAft>
              <a:spcPct val="20000"/>
            </a:spcAft>
            <a:buChar char="•"/>
          </a:pPr>
          <a:r>
            <a:rPr lang="en-US" sz="2100" kern="1200"/>
            <a:t>Pacing of activities</a:t>
          </a:r>
          <a:endParaRPr lang="ar-IQ" sz="2100" kern="1200"/>
        </a:p>
        <a:p>
          <a:pPr marL="228600" lvl="1" indent="-228600" algn="l" defTabSz="933450" rtl="0">
            <a:lnSpc>
              <a:spcPct val="90000"/>
            </a:lnSpc>
            <a:spcBef>
              <a:spcPct val="0"/>
            </a:spcBef>
            <a:spcAft>
              <a:spcPct val="20000"/>
            </a:spcAft>
            <a:buChar char="•"/>
          </a:pPr>
          <a:r>
            <a:rPr lang="en-US" sz="2100" kern="1200" dirty="0"/>
            <a:t>Use of a walking stick (knee or hip OA)</a:t>
          </a:r>
          <a:br>
            <a:rPr lang="en-US" sz="2100" kern="1200" dirty="0"/>
          </a:br>
          <a:br>
            <a:rPr lang="en-US" sz="2100" kern="1200" dirty="0"/>
          </a:br>
          <a:br>
            <a:rPr lang="en-US" sz="2100" kern="1200" dirty="0"/>
          </a:br>
          <a:br>
            <a:rPr lang="en-US" sz="2100" kern="1200" dirty="0"/>
          </a:br>
          <a:r>
            <a:rPr lang="en-US" sz="2100" kern="1200" dirty="0"/>
            <a:t> </a:t>
          </a:r>
          <a:br>
            <a:rPr lang="en-US" sz="2100" kern="1200" dirty="0"/>
          </a:br>
          <a:endParaRPr lang="ar-IQ" sz="2100" kern="1200" dirty="0"/>
        </a:p>
      </dsp:txBody>
      <dsp:txXfrm>
        <a:off x="0" y="1374012"/>
        <a:ext cx="7920880" cy="31298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1753E-7403-4A0D-A38E-17F787CCB568}">
      <dsp:nvSpPr>
        <dsp:cNvPr id="0" name=""/>
        <dsp:cNvSpPr/>
      </dsp:nvSpPr>
      <dsp:spPr>
        <a:xfrm>
          <a:off x="0" y="0"/>
          <a:ext cx="6336792" cy="89346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solidFill>
                <a:sysClr val="windowText" lastClr="000000"/>
              </a:solidFill>
            </a:rPr>
            <a:t>Paracetamol </a:t>
          </a:r>
          <a:endParaRPr lang="ar-IQ" sz="2400" kern="1200">
            <a:solidFill>
              <a:sysClr val="windowText" lastClr="000000"/>
            </a:solidFill>
          </a:endParaRPr>
        </a:p>
      </dsp:txBody>
      <dsp:txXfrm>
        <a:off x="26169" y="26169"/>
        <a:ext cx="5268138" cy="841126"/>
      </dsp:txXfrm>
    </dsp:sp>
    <dsp:sp modelId="{007005D0-134E-4C64-8485-487AF319BC06}">
      <dsp:nvSpPr>
        <dsp:cNvPr id="0" name=""/>
        <dsp:cNvSpPr/>
      </dsp:nvSpPr>
      <dsp:spPr>
        <a:xfrm>
          <a:off x="473202" y="1017556"/>
          <a:ext cx="6336792" cy="893464"/>
        </a:xfrm>
        <a:prstGeom prst="roundRect">
          <a:avLst>
            <a:gd name="adj" fmla="val 10000"/>
          </a:avLst>
        </a:prstGeom>
        <a:gradFill rotWithShape="0">
          <a:gsLst>
            <a:gs pos="0">
              <a:schemeClr val="accent5">
                <a:hueOff val="814256"/>
                <a:satOff val="2799"/>
                <a:lumOff val="-13432"/>
                <a:alphaOff val="0"/>
                <a:shade val="51000"/>
                <a:satMod val="130000"/>
              </a:schemeClr>
            </a:gs>
            <a:gs pos="80000">
              <a:schemeClr val="accent5">
                <a:hueOff val="814256"/>
                <a:satOff val="2799"/>
                <a:lumOff val="-13432"/>
                <a:alphaOff val="0"/>
                <a:shade val="93000"/>
                <a:satMod val="130000"/>
              </a:schemeClr>
            </a:gs>
            <a:gs pos="100000">
              <a:schemeClr val="accent5">
                <a:hueOff val="814256"/>
                <a:satOff val="2799"/>
                <a:lumOff val="-134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ysClr val="windowText" lastClr="000000"/>
              </a:solidFill>
            </a:rPr>
            <a:t>Topical NSAID</a:t>
          </a:r>
          <a:endParaRPr lang="ar-IQ" sz="2400" kern="1200" dirty="0">
            <a:solidFill>
              <a:sysClr val="windowText" lastClr="000000"/>
            </a:solidFill>
          </a:endParaRPr>
        </a:p>
      </dsp:txBody>
      <dsp:txXfrm>
        <a:off x="499371" y="1043725"/>
        <a:ext cx="5230500" cy="841126"/>
      </dsp:txXfrm>
    </dsp:sp>
    <dsp:sp modelId="{124AA6AB-99EE-45A7-BE4C-8FD6D89AB218}">
      <dsp:nvSpPr>
        <dsp:cNvPr id="0" name=""/>
        <dsp:cNvSpPr/>
      </dsp:nvSpPr>
      <dsp:spPr>
        <a:xfrm>
          <a:off x="946404" y="2035112"/>
          <a:ext cx="6336792" cy="893464"/>
        </a:xfrm>
        <a:prstGeom prst="roundRect">
          <a:avLst>
            <a:gd name="adj" fmla="val 10000"/>
          </a:avLst>
        </a:prstGeom>
        <a:gradFill rotWithShape="0">
          <a:gsLst>
            <a:gs pos="0">
              <a:schemeClr val="accent5">
                <a:hueOff val="1628512"/>
                <a:satOff val="5598"/>
                <a:lumOff val="-26863"/>
                <a:alphaOff val="0"/>
                <a:shade val="51000"/>
                <a:satMod val="130000"/>
              </a:schemeClr>
            </a:gs>
            <a:gs pos="80000">
              <a:schemeClr val="accent5">
                <a:hueOff val="1628512"/>
                <a:satOff val="5598"/>
                <a:lumOff val="-26863"/>
                <a:alphaOff val="0"/>
                <a:shade val="93000"/>
                <a:satMod val="130000"/>
              </a:schemeClr>
            </a:gs>
            <a:gs pos="100000">
              <a:schemeClr val="accent5">
                <a:hueOff val="1628512"/>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solidFill>
                <a:sysClr val="windowText" lastClr="000000"/>
              </a:solidFill>
            </a:rPr>
            <a:t>Oral NSAIDs </a:t>
          </a:r>
          <a:endParaRPr lang="ar-IQ" sz="2400" kern="1200">
            <a:solidFill>
              <a:sysClr val="windowText" lastClr="000000"/>
            </a:solidFill>
          </a:endParaRPr>
        </a:p>
      </dsp:txBody>
      <dsp:txXfrm>
        <a:off x="972573" y="2061281"/>
        <a:ext cx="5230500" cy="841126"/>
      </dsp:txXfrm>
    </dsp:sp>
    <dsp:sp modelId="{C3BAE48B-DFF6-45D8-8412-B377775FAB3B}">
      <dsp:nvSpPr>
        <dsp:cNvPr id="0" name=""/>
        <dsp:cNvSpPr/>
      </dsp:nvSpPr>
      <dsp:spPr>
        <a:xfrm>
          <a:off x="1419605" y="3052669"/>
          <a:ext cx="6336792" cy="893464"/>
        </a:xfrm>
        <a:prstGeom prst="roundRect">
          <a:avLst>
            <a:gd name="adj" fmla="val 10000"/>
          </a:avLst>
        </a:prstGeom>
        <a:gradFill rotWithShape="0">
          <a:gsLst>
            <a:gs pos="0">
              <a:schemeClr val="accent5">
                <a:hueOff val="2442768"/>
                <a:satOff val="8397"/>
                <a:lumOff val="-40295"/>
                <a:alphaOff val="0"/>
                <a:shade val="51000"/>
                <a:satMod val="130000"/>
              </a:schemeClr>
            </a:gs>
            <a:gs pos="80000">
              <a:schemeClr val="accent5">
                <a:hueOff val="2442768"/>
                <a:satOff val="8397"/>
                <a:lumOff val="-40295"/>
                <a:alphaOff val="0"/>
                <a:shade val="93000"/>
                <a:satMod val="130000"/>
              </a:schemeClr>
            </a:gs>
            <a:gs pos="100000">
              <a:schemeClr val="accent5">
                <a:hueOff val="2442768"/>
                <a:satOff val="8397"/>
                <a:lumOff val="-402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ysClr val="windowText" lastClr="000000"/>
              </a:solidFill>
            </a:rPr>
            <a:t>Strong Opiates </a:t>
          </a:r>
          <a:endParaRPr lang="ar-IQ" sz="2400" kern="1200" dirty="0">
            <a:solidFill>
              <a:sysClr val="windowText" lastClr="000000"/>
            </a:solidFill>
          </a:endParaRPr>
        </a:p>
      </dsp:txBody>
      <dsp:txXfrm>
        <a:off x="1445774" y="3078838"/>
        <a:ext cx="5230500" cy="841126"/>
      </dsp:txXfrm>
    </dsp:sp>
    <dsp:sp modelId="{695F6717-A517-4396-91F5-6952C9740F12}">
      <dsp:nvSpPr>
        <dsp:cNvPr id="0" name=""/>
        <dsp:cNvSpPr/>
      </dsp:nvSpPr>
      <dsp:spPr>
        <a:xfrm>
          <a:off x="1892808" y="4070225"/>
          <a:ext cx="6336792" cy="893464"/>
        </a:xfrm>
        <a:prstGeom prst="roundRect">
          <a:avLst>
            <a:gd name="adj" fmla="val 10000"/>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ysClr val="windowText" lastClr="000000"/>
              </a:solidFill>
            </a:rPr>
            <a:t>Amitriptyline, Gabapentin and Pregabalin</a:t>
          </a:r>
          <a:endParaRPr lang="ar-IQ" sz="2400" kern="1200" dirty="0">
            <a:solidFill>
              <a:sysClr val="windowText" lastClr="000000"/>
            </a:solidFill>
          </a:endParaRPr>
        </a:p>
      </dsp:txBody>
      <dsp:txXfrm>
        <a:off x="1918977" y="4096394"/>
        <a:ext cx="5230500" cy="841126"/>
      </dsp:txXfrm>
    </dsp:sp>
    <dsp:sp modelId="{ABC4015D-49AD-4B7C-9095-B586C8B1E3E5}">
      <dsp:nvSpPr>
        <dsp:cNvPr id="0" name=""/>
        <dsp:cNvSpPr/>
      </dsp:nvSpPr>
      <dsp:spPr>
        <a:xfrm>
          <a:off x="5756040" y="652725"/>
          <a:ext cx="580751" cy="580751"/>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solidFill>
              <a:sysClr val="windowText" lastClr="000000"/>
            </a:solidFill>
          </a:endParaRPr>
        </a:p>
      </dsp:txBody>
      <dsp:txXfrm>
        <a:off x="5886709" y="652725"/>
        <a:ext cx="319413" cy="437015"/>
      </dsp:txXfrm>
    </dsp:sp>
    <dsp:sp modelId="{7B3B947C-5FF8-4E02-90EB-CBAAADEA85E9}">
      <dsp:nvSpPr>
        <dsp:cNvPr id="0" name=""/>
        <dsp:cNvSpPr/>
      </dsp:nvSpPr>
      <dsp:spPr>
        <a:xfrm>
          <a:off x="6229242" y="1670281"/>
          <a:ext cx="580751" cy="580751"/>
        </a:xfrm>
        <a:prstGeom prst="downArrow">
          <a:avLst>
            <a:gd name="adj1" fmla="val 55000"/>
            <a:gd name="adj2" fmla="val 45000"/>
          </a:avLst>
        </a:prstGeom>
        <a:solidFill>
          <a:schemeClr val="accent5">
            <a:tint val="40000"/>
            <a:alpha val="90000"/>
            <a:hueOff val="1081694"/>
            <a:satOff val="-7672"/>
            <a:lumOff val="-4365"/>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solidFill>
              <a:sysClr val="windowText" lastClr="000000"/>
            </a:solidFill>
          </a:endParaRPr>
        </a:p>
      </dsp:txBody>
      <dsp:txXfrm>
        <a:off x="6359911" y="1670281"/>
        <a:ext cx="319413" cy="437015"/>
      </dsp:txXfrm>
    </dsp:sp>
    <dsp:sp modelId="{D098176D-8218-474F-B3CA-36BB3E83FBC5}">
      <dsp:nvSpPr>
        <dsp:cNvPr id="0" name=""/>
        <dsp:cNvSpPr/>
      </dsp:nvSpPr>
      <dsp:spPr>
        <a:xfrm>
          <a:off x="6702444" y="2672947"/>
          <a:ext cx="580751" cy="580751"/>
        </a:xfrm>
        <a:prstGeom prst="downArrow">
          <a:avLst>
            <a:gd name="adj1" fmla="val 55000"/>
            <a:gd name="adj2" fmla="val 45000"/>
          </a:avLst>
        </a:prstGeom>
        <a:solidFill>
          <a:schemeClr val="accent5">
            <a:tint val="40000"/>
            <a:alpha val="90000"/>
            <a:hueOff val="2163389"/>
            <a:satOff val="-15343"/>
            <a:lumOff val="-873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solidFill>
              <a:sysClr val="windowText" lastClr="000000"/>
            </a:solidFill>
          </a:endParaRPr>
        </a:p>
      </dsp:txBody>
      <dsp:txXfrm>
        <a:off x="6833113" y="2672947"/>
        <a:ext cx="319413" cy="437015"/>
      </dsp:txXfrm>
    </dsp:sp>
    <dsp:sp modelId="{2A9D258A-E03D-4EA1-8970-C20C0FD7A286}">
      <dsp:nvSpPr>
        <dsp:cNvPr id="0" name=""/>
        <dsp:cNvSpPr/>
      </dsp:nvSpPr>
      <dsp:spPr>
        <a:xfrm>
          <a:off x="7175646" y="3700430"/>
          <a:ext cx="580751" cy="580751"/>
        </a:xfrm>
        <a:prstGeom prst="downArrow">
          <a:avLst>
            <a:gd name="adj1" fmla="val 55000"/>
            <a:gd name="adj2" fmla="val 45000"/>
          </a:avLst>
        </a:prstGeom>
        <a:solidFill>
          <a:schemeClr val="accent5">
            <a:tint val="40000"/>
            <a:alpha val="90000"/>
            <a:hueOff val="3245083"/>
            <a:satOff val="-23015"/>
            <a:lumOff val="-13095"/>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solidFill>
              <a:sysClr val="windowText" lastClr="000000"/>
            </a:solidFill>
          </a:endParaRPr>
        </a:p>
      </dsp:txBody>
      <dsp:txXfrm>
        <a:off x="7306315" y="3700430"/>
        <a:ext cx="319413" cy="4370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9A867-1AEA-4498-89A9-EE423F9B4545}">
      <dsp:nvSpPr>
        <dsp:cNvPr id="0" name=""/>
        <dsp:cNvSpPr/>
      </dsp:nvSpPr>
      <dsp:spPr>
        <a:xfrm>
          <a:off x="864585" y="518"/>
          <a:ext cx="4524926" cy="452492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1785493-55B7-40D2-94D8-852474DA425D}">
      <dsp:nvSpPr>
        <dsp:cNvPr id="0" name=""/>
        <dsp:cNvSpPr/>
      </dsp:nvSpPr>
      <dsp:spPr>
        <a:xfrm>
          <a:off x="1078635" y="190565"/>
          <a:ext cx="814486" cy="81448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E7E44F6E-10F2-46CB-B3F6-0ED557831EEC}">
      <dsp:nvSpPr>
        <dsp:cNvPr id="0" name=""/>
        <dsp:cNvSpPr/>
      </dsp:nvSpPr>
      <dsp:spPr>
        <a:xfrm>
          <a:off x="1485879" y="190565"/>
          <a:ext cx="4356623" cy="81448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34290" rIns="0" bIns="34290" numCol="1" spcCol="1270" anchor="ctr" anchorCtr="0">
          <a:noAutofit/>
        </a:bodyPr>
        <a:lstStyle/>
        <a:p>
          <a:pPr marL="0" lvl="0" indent="0" algn="l" defTabSz="1200150" rtl="0">
            <a:lnSpc>
              <a:spcPct val="90000"/>
            </a:lnSpc>
            <a:spcBef>
              <a:spcPct val="0"/>
            </a:spcBef>
            <a:spcAft>
              <a:spcPct val="35000"/>
            </a:spcAft>
            <a:buNone/>
          </a:pPr>
          <a:r>
            <a:rPr lang="en-US" sz="2700" kern="1200" dirty="0"/>
            <a:t>Chondroitin sulphate  &amp;Glucosamine sulphate </a:t>
          </a:r>
          <a:endParaRPr lang="ar-IQ" sz="2700" kern="1200" dirty="0"/>
        </a:p>
      </dsp:txBody>
      <dsp:txXfrm>
        <a:off x="1485879" y="190565"/>
        <a:ext cx="4356623" cy="814486"/>
      </dsp:txXfrm>
    </dsp:sp>
    <dsp:sp modelId="{32AF510C-FAF4-4B78-B0D5-7126E99B6E62}">
      <dsp:nvSpPr>
        <dsp:cNvPr id="0" name=""/>
        <dsp:cNvSpPr/>
      </dsp:nvSpPr>
      <dsp:spPr>
        <a:xfrm>
          <a:off x="1485879" y="1005051"/>
          <a:ext cx="4356623" cy="120875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marL="0" lvl="0" indent="0" algn="l" defTabSz="933450" rtl="0">
            <a:lnSpc>
              <a:spcPct val="90000"/>
            </a:lnSpc>
            <a:spcBef>
              <a:spcPct val="0"/>
            </a:spcBef>
            <a:spcAft>
              <a:spcPct val="35000"/>
            </a:spcAft>
            <a:buNone/>
          </a:pPr>
          <a:r>
            <a:rPr lang="en-US" sz="2100" kern="1200" dirty="0"/>
            <a:t>Improve knee pain to a small extent (3–5%) compared with placebo in RCT </a:t>
          </a:r>
          <a:br>
            <a:rPr lang="en-US" sz="2100" kern="1200" dirty="0"/>
          </a:br>
          <a:endParaRPr lang="ar-IQ" sz="2100" kern="1200" dirty="0"/>
        </a:p>
      </dsp:txBody>
      <dsp:txXfrm>
        <a:off x="1485879" y="1005051"/>
        <a:ext cx="4356623" cy="120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E6054-034F-4925-9AF1-8D2B56FA5CD3}">
      <dsp:nvSpPr>
        <dsp:cNvPr id="0" name=""/>
        <dsp:cNvSpPr/>
      </dsp:nvSpPr>
      <dsp:spPr>
        <a:xfrm>
          <a:off x="831291" y="3196"/>
          <a:ext cx="5754247" cy="5754247"/>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25570B11-F555-4BF9-BCEE-F4A9B2A402A2}">
      <dsp:nvSpPr>
        <dsp:cNvPr id="0" name=""/>
        <dsp:cNvSpPr/>
      </dsp:nvSpPr>
      <dsp:spPr>
        <a:xfrm>
          <a:off x="1103494" y="244874"/>
          <a:ext cx="1035764" cy="1035764"/>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D64E62FA-ECDD-494B-B985-DA67886AF2D1}">
      <dsp:nvSpPr>
        <dsp:cNvPr id="0" name=""/>
        <dsp:cNvSpPr/>
      </dsp:nvSpPr>
      <dsp:spPr>
        <a:xfrm>
          <a:off x="1621376" y="244874"/>
          <a:ext cx="5540219" cy="103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rtl="0">
            <a:lnSpc>
              <a:spcPct val="90000"/>
            </a:lnSpc>
            <a:spcBef>
              <a:spcPct val="0"/>
            </a:spcBef>
            <a:spcAft>
              <a:spcPct val="35000"/>
            </a:spcAft>
            <a:buNone/>
          </a:pPr>
          <a:r>
            <a:rPr lang="en-US" sz="3500" kern="1200"/>
            <a:t>Osteoarthritis is characterised by </a:t>
          </a:r>
          <a:endParaRPr lang="ar-IQ" sz="3500" kern="1200"/>
        </a:p>
      </dsp:txBody>
      <dsp:txXfrm>
        <a:off x="1621376" y="244874"/>
        <a:ext cx="5540219" cy="1035764"/>
      </dsp:txXfrm>
    </dsp:sp>
    <dsp:sp modelId="{9E90CCDD-43F8-4960-BE78-B95A90DAED1B}">
      <dsp:nvSpPr>
        <dsp:cNvPr id="0" name=""/>
        <dsp:cNvSpPr/>
      </dsp:nvSpPr>
      <dsp:spPr>
        <a:xfrm>
          <a:off x="1621376" y="1280639"/>
          <a:ext cx="5540219" cy="426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0" bIns="34290" numCol="1" spcCol="1270" anchor="ctr" anchorCtr="0">
          <a:noAutofit/>
        </a:bodyPr>
        <a:lstStyle/>
        <a:p>
          <a:pPr marL="0" lvl="0" indent="0" algn="l" defTabSz="1200150" rtl="0">
            <a:lnSpc>
              <a:spcPct val="90000"/>
            </a:lnSpc>
            <a:spcBef>
              <a:spcPct val="0"/>
            </a:spcBef>
            <a:spcAft>
              <a:spcPct val="35000"/>
            </a:spcAft>
            <a:buNone/>
          </a:pPr>
          <a:r>
            <a:rPr lang="en-US" sz="2700" kern="1200"/>
            <a:t>Focal loss of articular cartilage</a:t>
          </a:r>
          <a:endParaRPr lang="ar-IQ" sz="2700" kern="1200"/>
        </a:p>
      </dsp:txBody>
      <dsp:txXfrm>
        <a:off x="1621376" y="1280639"/>
        <a:ext cx="5540219" cy="426465"/>
      </dsp:txXfrm>
    </dsp:sp>
    <dsp:sp modelId="{BA8673B1-F67D-4D41-8C46-1E51C373FC96}">
      <dsp:nvSpPr>
        <dsp:cNvPr id="0" name=""/>
        <dsp:cNvSpPr/>
      </dsp:nvSpPr>
      <dsp:spPr>
        <a:xfrm>
          <a:off x="1621376" y="1707104"/>
          <a:ext cx="136080" cy="13608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95D77411-3E2F-4BA2-BBDE-F7CFD26E309B}">
      <dsp:nvSpPr>
        <dsp:cNvPr id="0" name=""/>
        <dsp:cNvSpPr/>
      </dsp:nvSpPr>
      <dsp:spPr>
        <a:xfrm>
          <a:off x="1621376" y="1843184"/>
          <a:ext cx="5540219" cy="426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0" bIns="34290" numCol="1" spcCol="1270" anchor="ctr" anchorCtr="0">
          <a:noAutofit/>
        </a:bodyPr>
        <a:lstStyle/>
        <a:p>
          <a:pPr marL="0" lvl="0" indent="0" algn="l" defTabSz="1200150" rtl="0">
            <a:lnSpc>
              <a:spcPct val="90000"/>
            </a:lnSpc>
            <a:spcBef>
              <a:spcPct val="0"/>
            </a:spcBef>
            <a:spcAft>
              <a:spcPct val="35000"/>
            </a:spcAft>
            <a:buNone/>
          </a:pPr>
          <a:r>
            <a:rPr lang="en-US" sz="2700" kern="1200"/>
            <a:t>Subchondral osteosclerosis</a:t>
          </a:r>
          <a:endParaRPr lang="ar-IQ" sz="2700" kern="1200"/>
        </a:p>
      </dsp:txBody>
      <dsp:txXfrm>
        <a:off x="1621376" y="1843184"/>
        <a:ext cx="5540219" cy="426465"/>
      </dsp:txXfrm>
    </dsp:sp>
    <dsp:sp modelId="{57EC8D6F-DF7D-457C-9B85-4D6081465293}">
      <dsp:nvSpPr>
        <dsp:cNvPr id="0" name=""/>
        <dsp:cNvSpPr/>
      </dsp:nvSpPr>
      <dsp:spPr>
        <a:xfrm>
          <a:off x="1621376" y="2269649"/>
          <a:ext cx="136080" cy="13608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8246FAE3-6AE5-4F82-AACF-8CEB53616FA5}">
      <dsp:nvSpPr>
        <dsp:cNvPr id="0" name=""/>
        <dsp:cNvSpPr/>
      </dsp:nvSpPr>
      <dsp:spPr>
        <a:xfrm>
          <a:off x="1621376" y="2405729"/>
          <a:ext cx="5540219" cy="805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0" bIns="34290" numCol="1" spcCol="1270" anchor="ctr" anchorCtr="0">
          <a:noAutofit/>
        </a:bodyPr>
        <a:lstStyle/>
        <a:p>
          <a:pPr marL="0" lvl="0" indent="0" algn="l" defTabSz="1200150" rtl="0">
            <a:lnSpc>
              <a:spcPct val="90000"/>
            </a:lnSpc>
            <a:spcBef>
              <a:spcPct val="0"/>
            </a:spcBef>
            <a:spcAft>
              <a:spcPct val="35000"/>
            </a:spcAft>
            <a:buNone/>
          </a:pPr>
          <a:r>
            <a:rPr lang="en-US" sz="2700" kern="1200"/>
            <a:t>Osteophyte formation at the joint margin</a:t>
          </a:r>
          <a:endParaRPr lang="ar-IQ" sz="2700" kern="1200"/>
        </a:p>
      </dsp:txBody>
      <dsp:txXfrm>
        <a:off x="1621376" y="2405729"/>
        <a:ext cx="5540219" cy="805545"/>
      </dsp:txXfrm>
    </dsp:sp>
    <dsp:sp modelId="{80DACE52-D135-4CD9-B380-DB05EF328073}">
      <dsp:nvSpPr>
        <dsp:cNvPr id="0" name=""/>
        <dsp:cNvSpPr/>
      </dsp:nvSpPr>
      <dsp:spPr>
        <a:xfrm>
          <a:off x="1621376" y="3211274"/>
          <a:ext cx="136080" cy="13608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60E9154C-A50F-4B80-AE7D-80EDE0ADFAF4}">
      <dsp:nvSpPr>
        <dsp:cNvPr id="0" name=""/>
        <dsp:cNvSpPr/>
      </dsp:nvSpPr>
      <dsp:spPr>
        <a:xfrm>
          <a:off x="1621376" y="3347354"/>
          <a:ext cx="5540219" cy="805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0" bIns="34290" numCol="1" spcCol="1270" anchor="ctr" anchorCtr="0">
          <a:noAutofit/>
        </a:bodyPr>
        <a:lstStyle/>
        <a:p>
          <a:pPr marL="0" lvl="0" indent="0" algn="l" defTabSz="1200150" rtl="0">
            <a:lnSpc>
              <a:spcPct val="90000"/>
            </a:lnSpc>
            <a:spcBef>
              <a:spcPct val="0"/>
            </a:spcBef>
            <a:spcAft>
              <a:spcPct val="35000"/>
            </a:spcAft>
            <a:buNone/>
          </a:pPr>
          <a:r>
            <a:rPr lang="en-US" sz="2700" kern="1200"/>
            <a:t>Remodeling of joint contour with enlargement of affected joints</a:t>
          </a:r>
          <a:endParaRPr lang="ar-IQ" sz="2700" kern="1200"/>
        </a:p>
      </dsp:txBody>
      <dsp:txXfrm>
        <a:off x="1621376" y="3347354"/>
        <a:ext cx="5540219" cy="805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91E04-4A66-4EBE-BFDE-650744608E48}">
      <dsp:nvSpPr>
        <dsp:cNvPr id="0" name=""/>
        <dsp:cNvSpPr/>
      </dsp:nvSpPr>
      <dsp:spPr>
        <a:xfrm>
          <a:off x="0" y="0"/>
          <a:ext cx="2494731" cy="2494731"/>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3DB57F0-FE5F-4127-BD37-40EF36F5A7BB}">
      <dsp:nvSpPr>
        <dsp:cNvPr id="0" name=""/>
        <dsp:cNvSpPr/>
      </dsp:nvSpPr>
      <dsp:spPr>
        <a:xfrm>
          <a:off x="1247365" y="0"/>
          <a:ext cx="6897148" cy="249473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The prevalence rises with age</a:t>
          </a:r>
          <a:endParaRPr lang="ar-IQ" sz="2800" kern="1200" dirty="0"/>
        </a:p>
      </dsp:txBody>
      <dsp:txXfrm>
        <a:off x="1247365" y="0"/>
        <a:ext cx="3448574" cy="1184997"/>
      </dsp:txXfrm>
    </dsp:sp>
    <dsp:sp modelId="{68EE15E9-382C-4336-85EB-5ADCF7FA4334}">
      <dsp:nvSpPr>
        <dsp:cNvPr id="0" name=""/>
        <dsp:cNvSpPr/>
      </dsp:nvSpPr>
      <dsp:spPr>
        <a:xfrm>
          <a:off x="654866" y="1184997"/>
          <a:ext cx="1184997" cy="1184997"/>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915709C-B20E-40F9-BF76-708F7C093E4A}">
      <dsp:nvSpPr>
        <dsp:cNvPr id="0" name=""/>
        <dsp:cNvSpPr/>
      </dsp:nvSpPr>
      <dsp:spPr>
        <a:xfrm>
          <a:off x="1247365" y="1184997"/>
          <a:ext cx="6897148" cy="118499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All people develop O.A at some point during life </a:t>
          </a:r>
          <a:endParaRPr lang="ar-IQ" sz="2400" kern="1200" dirty="0"/>
        </a:p>
      </dsp:txBody>
      <dsp:txXfrm>
        <a:off x="1247365" y="1184997"/>
        <a:ext cx="3448574" cy="1184997"/>
      </dsp:txXfrm>
    </dsp:sp>
    <dsp:sp modelId="{3063FFB6-D107-4D75-8B93-912703D3B9A2}">
      <dsp:nvSpPr>
        <dsp:cNvPr id="0" name=""/>
        <dsp:cNvSpPr/>
      </dsp:nvSpPr>
      <dsp:spPr>
        <a:xfrm>
          <a:off x="4695939" y="1184997"/>
          <a:ext cx="3448574" cy="1184997"/>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rtl="0">
            <a:lnSpc>
              <a:spcPct val="90000"/>
            </a:lnSpc>
            <a:spcBef>
              <a:spcPct val="0"/>
            </a:spcBef>
            <a:spcAft>
              <a:spcPct val="15000"/>
            </a:spcAft>
            <a:buChar char="•"/>
          </a:pPr>
          <a:r>
            <a:rPr lang="en-US" sz="1800" kern="1200"/>
            <a:t>45% Knee OA </a:t>
          </a:r>
          <a:endParaRPr lang="ar-IQ" sz="1800" kern="1200"/>
        </a:p>
        <a:p>
          <a:pPr marL="171450" lvl="1" indent="-171450" algn="l" defTabSz="800100" rtl="0">
            <a:lnSpc>
              <a:spcPct val="90000"/>
            </a:lnSpc>
            <a:spcBef>
              <a:spcPct val="0"/>
            </a:spcBef>
            <a:spcAft>
              <a:spcPct val="15000"/>
            </a:spcAft>
            <a:buChar char="•"/>
          </a:pPr>
          <a:r>
            <a:rPr lang="en-US" sz="1800" kern="1200"/>
            <a:t>25% Hip OA </a:t>
          </a:r>
          <a:endParaRPr lang="ar-IQ" sz="1800" kern="1200"/>
        </a:p>
      </dsp:txBody>
      <dsp:txXfrm>
        <a:off x="4695939" y="1184997"/>
        <a:ext cx="3448574" cy="1184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5AD80-A715-4F22-8094-AB6F5DE1788B}">
      <dsp:nvSpPr>
        <dsp:cNvPr id="0" name=""/>
        <dsp:cNvSpPr/>
      </dsp:nvSpPr>
      <dsp:spPr>
        <a:xfrm>
          <a:off x="593" y="0"/>
          <a:ext cx="817380" cy="817380"/>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B12FEA5-C156-4EE5-8657-833C7741096D}">
      <dsp:nvSpPr>
        <dsp:cNvPr id="0" name=""/>
        <dsp:cNvSpPr/>
      </dsp:nvSpPr>
      <dsp:spPr>
        <a:xfrm>
          <a:off x="82331" y="81738"/>
          <a:ext cx="653904" cy="653904"/>
        </a:xfrm>
        <a:prstGeom prst="chord">
          <a:avLst>
            <a:gd name="adj1" fmla="val 0"/>
            <a:gd name="adj2" fmla="val 108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BC4E586-0922-4A7A-BB53-6E14AADCEFDF}">
      <dsp:nvSpPr>
        <dsp:cNvPr id="0" name=""/>
        <dsp:cNvSpPr/>
      </dsp:nvSpPr>
      <dsp:spPr>
        <a:xfrm>
          <a:off x="114812" y="817380"/>
          <a:ext cx="4164981" cy="34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n-US" sz="2000" kern="1200" dirty="0"/>
            <a:t>*Genetic component</a:t>
          </a:r>
        </a:p>
        <a:p>
          <a:pPr marL="0" lvl="0" indent="0" algn="l" defTabSz="889000">
            <a:lnSpc>
              <a:spcPct val="90000"/>
            </a:lnSpc>
            <a:spcBef>
              <a:spcPct val="0"/>
            </a:spcBef>
            <a:spcAft>
              <a:spcPct val="35000"/>
            </a:spcAft>
            <a:buNone/>
          </a:pPr>
          <a:r>
            <a:rPr lang="en-US" sz="2000" kern="1200" dirty="0"/>
            <a:t>*Environmental component</a:t>
          </a:r>
        </a:p>
      </dsp:txBody>
      <dsp:txXfrm>
        <a:off x="114812" y="817380"/>
        <a:ext cx="4164981" cy="3439810"/>
      </dsp:txXfrm>
    </dsp:sp>
    <dsp:sp modelId="{E5B18EA8-F9FE-4122-A8DB-D9A10B9C5BD8}">
      <dsp:nvSpPr>
        <dsp:cNvPr id="0" name=""/>
        <dsp:cNvSpPr/>
      </dsp:nvSpPr>
      <dsp:spPr>
        <a:xfrm>
          <a:off x="988261" y="0"/>
          <a:ext cx="2418084" cy="817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rtl="0">
            <a:lnSpc>
              <a:spcPct val="90000"/>
            </a:lnSpc>
            <a:spcBef>
              <a:spcPct val="0"/>
            </a:spcBef>
            <a:spcAft>
              <a:spcPct val="35000"/>
            </a:spcAft>
            <a:buNone/>
          </a:pPr>
          <a:r>
            <a:rPr lang="en-US" sz="2800" kern="1200" dirty="0"/>
            <a:t>Complex disorder</a:t>
          </a:r>
          <a:endParaRPr lang="ar-IQ" sz="2800" kern="1200" dirty="0"/>
        </a:p>
      </dsp:txBody>
      <dsp:txXfrm>
        <a:off x="988261" y="0"/>
        <a:ext cx="2418084" cy="817380"/>
      </dsp:txXfrm>
    </dsp:sp>
    <dsp:sp modelId="{C7F9C371-461F-41D7-A838-543B9DD77684}">
      <dsp:nvSpPr>
        <dsp:cNvPr id="0" name=""/>
        <dsp:cNvSpPr/>
      </dsp:nvSpPr>
      <dsp:spPr>
        <a:xfrm>
          <a:off x="4450082" y="0"/>
          <a:ext cx="817380" cy="817380"/>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438B0A9-007C-41F1-9065-4A8E92CAD607}">
      <dsp:nvSpPr>
        <dsp:cNvPr id="0" name=""/>
        <dsp:cNvSpPr/>
      </dsp:nvSpPr>
      <dsp:spPr>
        <a:xfrm>
          <a:off x="4531820" y="81738"/>
          <a:ext cx="653904" cy="653904"/>
        </a:xfrm>
        <a:prstGeom prst="chord">
          <a:avLst>
            <a:gd name="adj1" fmla="val 16200000"/>
            <a:gd name="adj2" fmla="val 162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9B23934-69D0-491A-8633-F8212B19A010}">
      <dsp:nvSpPr>
        <dsp:cNvPr id="0" name=""/>
        <dsp:cNvSpPr/>
      </dsp:nvSpPr>
      <dsp:spPr>
        <a:xfrm>
          <a:off x="5064580" y="817380"/>
          <a:ext cx="3164426" cy="34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rtl="0">
            <a:lnSpc>
              <a:spcPct val="90000"/>
            </a:lnSpc>
            <a:spcBef>
              <a:spcPct val="0"/>
            </a:spcBef>
            <a:spcAft>
              <a:spcPct val="35000"/>
            </a:spcAft>
            <a:buNone/>
          </a:pPr>
          <a:r>
            <a:rPr lang="en-US" sz="2400" kern="1200" dirty="0"/>
            <a:t>Polygenic </a:t>
          </a:r>
          <a:endParaRPr lang="ar-IQ" sz="2400" kern="1200" dirty="0"/>
        </a:p>
        <a:p>
          <a:pPr marL="228600" lvl="1" indent="-228600" algn="l" defTabSz="889000" rtl="0">
            <a:lnSpc>
              <a:spcPct val="90000"/>
            </a:lnSpc>
            <a:spcBef>
              <a:spcPct val="0"/>
            </a:spcBef>
            <a:spcAft>
              <a:spcPct val="15000"/>
            </a:spcAft>
            <a:buChar char="•"/>
          </a:pPr>
          <a:r>
            <a:rPr lang="en-US" sz="2000" kern="1200" dirty="0"/>
            <a:t>45% (Knee) </a:t>
          </a:r>
          <a:endParaRPr lang="ar-IQ" sz="2000" kern="1200" dirty="0"/>
        </a:p>
        <a:p>
          <a:pPr marL="228600" lvl="1" indent="-228600" algn="l" defTabSz="889000" rtl="0">
            <a:lnSpc>
              <a:spcPct val="90000"/>
            </a:lnSpc>
            <a:spcBef>
              <a:spcPct val="0"/>
            </a:spcBef>
            <a:spcAft>
              <a:spcPct val="15000"/>
            </a:spcAft>
            <a:buChar char="•"/>
          </a:pPr>
          <a:r>
            <a:rPr lang="en-US" sz="2000" kern="1200" dirty="0"/>
            <a:t>60% - 65% (Hip, Hand)</a:t>
          </a:r>
          <a:endParaRPr lang="ar-IQ" sz="2000" kern="1200" dirty="0"/>
        </a:p>
      </dsp:txBody>
      <dsp:txXfrm>
        <a:off x="5064580" y="817380"/>
        <a:ext cx="3164426" cy="3439810"/>
      </dsp:txXfrm>
    </dsp:sp>
    <dsp:sp modelId="{0A4DED44-FDED-46D8-BB6D-F4C7D3732E1B}">
      <dsp:nvSpPr>
        <dsp:cNvPr id="0" name=""/>
        <dsp:cNvSpPr/>
      </dsp:nvSpPr>
      <dsp:spPr>
        <a:xfrm>
          <a:off x="5437751" y="0"/>
          <a:ext cx="2418084" cy="817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rtl="0">
            <a:lnSpc>
              <a:spcPct val="90000"/>
            </a:lnSpc>
            <a:spcBef>
              <a:spcPct val="0"/>
            </a:spcBef>
            <a:spcAft>
              <a:spcPct val="35000"/>
            </a:spcAft>
            <a:buNone/>
          </a:pPr>
          <a:r>
            <a:rPr lang="en-US" sz="2800" kern="1200" dirty="0"/>
            <a:t>Heritability </a:t>
          </a:r>
          <a:endParaRPr lang="ar-IQ" sz="2800" kern="1200" dirty="0"/>
        </a:p>
      </dsp:txBody>
      <dsp:txXfrm>
        <a:off x="5437751" y="0"/>
        <a:ext cx="2418084" cy="817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91DA9-4D52-4ACD-A752-68F963A204D6}">
      <dsp:nvSpPr>
        <dsp:cNvPr id="0" name=""/>
        <dsp:cNvSpPr/>
      </dsp:nvSpPr>
      <dsp:spPr>
        <a:xfrm rot="5400000">
          <a:off x="750613" y="718807"/>
          <a:ext cx="2258548" cy="3758174"/>
        </a:xfrm>
        <a:prstGeom prst="corner">
          <a:avLst>
            <a:gd name="adj1" fmla="val 16120"/>
            <a:gd name="adj2" fmla="val 161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09D036-8B53-4E26-8897-A71FA79101BB}">
      <dsp:nvSpPr>
        <dsp:cNvPr id="0" name=""/>
        <dsp:cNvSpPr/>
      </dsp:nvSpPr>
      <dsp:spPr>
        <a:xfrm>
          <a:off x="373605" y="1841692"/>
          <a:ext cx="3392901" cy="297407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rtl="0">
            <a:lnSpc>
              <a:spcPct val="90000"/>
            </a:lnSpc>
            <a:spcBef>
              <a:spcPct val="0"/>
            </a:spcBef>
            <a:spcAft>
              <a:spcPct val="35000"/>
            </a:spcAft>
            <a:buNone/>
          </a:pPr>
          <a:r>
            <a:rPr lang="en-US" sz="2800" kern="1200" dirty="0"/>
            <a:t>Degeneration of articular cartilage </a:t>
          </a:r>
          <a:endParaRPr lang="ar-IQ" sz="2800" kern="1200" dirty="0"/>
        </a:p>
      </dsp:txBody>
      <dsp:txXfrm>
        <a:off x="373605" y="1841692"/>
        <a:ext cx="3392901" cy="2974076"/>
      </dsp:txXfrm>
    </dsp:sp>
    <dsp:sp modelId="{0C8CD645-D560-4114-9038-B829EFC75C32}">
      <dsp:nvSpPr>
        <dsp:cNvPr id="0" name=""/>
        <dsp:cNvSpPr/>
      </dsp:nvSpPr>
      <dsp:spPr>
        <a:xfrm>
          <a:off x="3126336" y="442126"/>
          <a:ext cx="640170" cy="640170"/>
        </a:xfrm>
        <a:prstGeom prst="triangle">
          <a:avLst>
            <a:gd name="adj" fmla="val 1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EDFEE7B-6503-4A75-951A-440D708EF5F3}">
      <dsp:nvSpPr>
        <dsp:cNvPr id="0" name=""/>
        <dsp:cNvSpPr/>
      </dsp:nvSpPr>
      <dsp:spPr>
        <a:xfrm rot="5400000">
          <a:off x="4904186" y="-308997"/>
          <a:ext cx="2258548" cy="3758174"/>
        </a:xfrm>
        <a:prstGeom prst="corner">
          <a:avLst>
            <a:gd name="adj1" fmla="val 16120"/>
            <a:gd name="adj2" fmla="val 161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6DCCAC-8C73-4C03-952D-7C563A59D863}">
      <dsp:nvSpPr>
        <dsp:cNvPr id="0" name=""/>
        <dsp:cNvSpPr/>
      </dsp:nvSpPr>
      <dsp:spPr>
        <a:xfrm>
          <a:off x="4527178" y="813886"/>
          <a:ext cx="3392901" cy="297407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dirty="0"/>
            <a:t>Accelerated degradation of cartilage matrix (Reduced aggrecan and type II collagen) makes the cartilage vulnerable to load bearing injury </a:t>
          </a:r>
          <a:endParaRPr lang="ar-IQ" sz="2100" kern="1200" dirty="0"/>
        </a:p>
        <a:p>
          <a:pPr marL="171450" lvl="1" indent="-171450" algn="l" defTabSz="711200" rtl="0">
            <a:lnSpc>
              <a:spcPct val="90000"/>
            </a:lnSpc>
            <a:spcBef>
              <a:spcPct val="0"/>
            </a:spcBef>
            <a:spcAft>
              <a:spcPct val="15000"/>
            </a:spcAft>
            <a:buChar char="•"/>
          </a:pPr>
          <a:r>
            <a:rPr lang="en-US" sz="1600" kern="1200" dirty="0"/>
            <a:t>Fissuring of the cartilage surface (‘Fibrillation’)*,</a:t>
          </a:r>
          <a:endParaRPr lang="ar-IQ" sz="1600" kern="1200" dirty="0"/>
        </a:p>
        <a:p>
          <a:pPr marL="171450" lvl="1" indent="-171450" algn="l" defTabSz="711200" rtl="0">
            <a:lnSpc>
              <a:spcPct val="90000"/>
            </a:lnSpc>
            <a:spcBef>
              <a:spcPct val="0"/>
            </a:spcBef>
            <a:spcAft>
              <a:spcPct val="15000"/>
            </a:spcAft>
            <a:buChar char="•"/>
          </a:pPr>
          <a:r>
            <a:rPr lang="en-US" sz="1600" kern="1200" dirty="0"/>
            <a:t>Localized chondrocyte death</a:t>
          </a:r>
          <a:endParaRPr lang="ar-IQ" sz="1600" kern="1200" dirty="0"/>
        </a:p>
      </dsp:txBody>
      <dsp:txXfrm>
        <a:off x="4527178" y="813886"/>
        <a:ext cx="3392901" cy="29740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29B73-FC90-4764-B91C-9E53ECBC483A}">
      <dsp:nvSpPr>
        <dsp:cNvPr id="0" name=""/>
        <dsp:cNvSpPr/>
      </dsp:nvSpPr>
      <dsp:spPr>
        <a:xfrm rot="16200000">
          <a:off x="2520280" y="-2520280"/>
          <a:ext cx="2880319" cy="7920880"/>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0" rIns="177800" bIns="0" numCol="1" spcCol="1270" anchor="t" anchorCtr="0">
          <a:noAutofit/>
        </a:bodyPr>
        <a:lstStyle/>
        <a:p>
          <a:pPr marL="0" lvl="0" indent="0" algn="l" defTabSz="1244600" rtl="0">
            <a:lnSpc>
              <a:spcPct val="90000"/>
            </a:lnSpc>
            <a:spcBef>
              <a:spcPct val="0"/>
            </a:spcBef>
            <a:spcAft>
              <a:spcPct val="35000"/>
            </a:spcAft>
            <a:buNone/>
          </a:pPr>
          <a:r>
            <a:rPr lang="en-US" sz="2800" kern="1200" dirty="0"/>
            <a:t>Patients with OA have higher BMD values at sites distant from the joint*</a:t>
          </a:r>
          <a:endParaRPr lang="ar-IQ" sz="2800" kern="1200" dirty="0"/>
        </a:p>
        <a:p>
          <a:pPr marL="228600" lvl="1" indent="-228600" algn="l" defTabSz="1066800" rtl="0">
            <a:lnSpc>
              <a:spcPct val="90000"/>
            </a:lnSpc>
            <a:spcBef>
              <a:spcPct val="0"/>
            </a:spcBef>
            <a:spcAft>
              <a:spcPct val="15000"/>
            </a:spcAft>
            <a:buChar char="•"/>
          </a:pPr>
          <a:r>
            <a:rPr lang="en-US" sz="2400" kern="1200" dirty="0"/>
            <a:t>Patients with OA are partially protected from developing osteoporosis and vice versa</a:t>
          </a:r>
          <a:endParaRPr lang="ar-IQ" sz="2400" kern="1200" dirty="0"/>
        </a:p>
      </dsp:txBody>
      <dsp:txXfrm rot="5400000">
        <a:off x="0" y="576064"/>
        <a:ext cx="7920880" cy="17281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1EE50-5505-45F3-90B0-2487AE6CBDBB}">
      <dsp:nvSpPr>
        <dsp:cNvPr id="0" name=""/>
        <dsp:cNvSpPr/>
      </dsp:nvSpPr>
      <dsp:spPr>
        <a:xfrm>
          <a:off x="144018" y="0"/>
          <a:ext cx="7416819" cy="2042357"/>
        </a:xfrm>
        <a:prstGeom prst="leftRightRibb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2ABC38F-1881-45A9-9C5A-7E2EBA9FD065}">
      <dsp:nvSpPr>
        <dsp:cNvPr id="0" name=""/>
        <dsp:cNvSpPr/>
      </dsp:nvSpPr>
      <dsp:spPr>
        <a:xfrm>
          <a:off x="792096" y="357412"/>
          <a:ext cx="2917026" cy="1000754"/>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85344" rIns="0" bIns="91440" numCol="1" spcCol="1270" anchor="ctr" anchorCtr="0">
          <a:noAutofit/>
        </a:bodyPr>
        <a:lstStyle/>
        <a:p>
          <a:pPr marL="0" lvl="0" indent="0" algn="ctr" defTabSz="1066800" rtl="1">
            <a:lnSpc>
              <a:spcPct val="90000"/>
            </a:lnSpc>
            <a:spcBef>
              <a:spcPct val="0"/>
            </a:spcBef>
            <a:spcAft>
              <a:spcPct val="35000"/>
            </a:spcAft>
            <a:buNone/>
          </a:pPr>
          <a:r>
            <a:rPr lang="en-US" sz="2400" kern="1200" dirty="0"/>
            <a:t>Predispose to osteoporosis </a:t>
          </a:r>
          <a:endParaRPr lang="ar-IQ" sz="2400" kern="1200" dirty="0"/>
        </a:p>
      </dsp:txBody>
      <dsp:txXfrm>
        <a:off x="792096" y="357412"/>
        <a:ext cx="2917026" cy="1000754"/>
      </dsp:txXfrm>
    </dsp:sp>
    <dsp:sp modelId="{FCD59D83-896D-4B49-8680-BDB1720C0BE2}">
      <dsp:nvSpPr>
        <dsp:cNvPr id="0" name=""/>
        <dsp:cNvSpPr/>
      </dsp:nvSpPr>
      <dsp:spPr>
        <a:xfrm>
          <a:off x="4176461" y="684189"/>
          <a:ext cx="2977249" cy="1000754"/>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85344" rIns="0" bIns="91440" numCol="1" spcCol="1270" anchor="ctr" anchorCtr="0">
          <a:noAutofit/>
        </a:bodyPr>
        <a:lstStyle/>
        <a:p>
          <a:pPr marL="0" lvl="0" indent="0" algn="ctr" defTabSz="1066800" rtl="1">
            <a:lnSpc>
              <a:spcPct val="90000"/>
            </a:lnSpc>
            <a:spcBef>
              <a:spcPct val="0"/>
            </a:spcBef>
            <a:spcAft>
              <a:spcPct val="35000"/>
            </a:spcAft>
            <a:buNone/>
          </a:pPr>
          <a:r>
            <a:rPr lang="en-US" sz="2400" kern="1200" dirty="0"/>
            <a:t>Protective form OA </a:t>
          </a:r>
          <a:endParaRPr lang="ar-IQ" sz="2400" kern="1200" dirty="0"/>
        </a:p>
      </dsp:txBody>
      <dsp:txXfrm>
        <a:off x="4176461" y="684189"/>
        <a:ext cx="2977249" cy="10007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57B6A-2A84-4CD0-BAA1-3508932442EA}">
      <dsp:nvSpPr>
        <dsp:cNvPr id="0" name=""/>
        <dsp:cNvSpPr/>
      </dsp:nvSpPr>
      <dsp:spPr>
        <a:xfrm>
          <a:off x="4114800" y="2525513"/>
          <a:ext cx="2251813" cy="781621"/>
        </a:xfrm>
        <a:custGeom>
          <a:avLst/>
          <a:gdLst/>
          <a:ahLst/>
          <a:cxnLst/>
          <a:rect l="0" t="0" r="0" b="0"/>
          <a:pathLst>
            <a:path>
              <a:moveTo>
                <a:pt x="0" y="0"/>
              </a:moveTo>
              <a:lnTo>
                <a:pt x="0" y="390810"/>
              </a:lnTo>
              <a:lnTo>
                <a:pt x="2251813" y="390810"/>
              </a:lnTo>
              <a:lnTo>
                <a:pt x="2251813"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D3D34-0492-4FA5-86F2-F37906DE8E1B}">
      <dsp:nvSpPr>
        <dsp:cNvPr id="0" name=""/>
        <dsp:cNvSpPr/>
      </dsp:nvSpPr>
      <dsp:spPr>
        <a:xfrm>
          <a:off x="1862986" y="2525513"/>
          <a:ext cx="2251813" cy="781621"/>
        </a:xfrm>
        <a:custGeom>
          <a:avLst/>
          <a:gdLst/>
          <a:ahLst/>
          <a:cxnLst/>
          <a:rect l="0" t="0" r="0" b="0"/>
          <a:pathLst>
            <a:path>
              <a:moveTo>
                <a:pt x="2251813" y="0"/>
              </a:moveTo>
              <a:lnTo>
                <a:pt x="2251813" y="390810"/>
              </a:lnTo>
              <a:lnTo>
                <a:pt x="0" y="390810"/>
              </a:lnTo>
              <a:lnTo>
                <a:pt x="0"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A9C145-84DE-4BB5-82F1-67F3DF742D91}">
      <dsp:nvSpPr>
        <dsp:cNvPr id="0" name=""/>
        <dsp:cNvSpPr/>
      </dsp:nvSpPr>
      <dsp:spPr>
        <a:xfrm>
          <a:off x="3184298" y="664510"/>
          <a:ext cx="1861002" cy="1861002"/>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0AB85-8EFE-46F6-8B02-44CA76A6CBBD}">
      <dsp:nvSpPr>
        <dsp:cNvPr id="0" name=""/>
        <dsp:cNvSpPr/>
      </dsp:nvSpPr>
      <dsp:spPr>
        <a:xfrm>
          <a:off x="3184298" y="664510"/>
          <a:ext cx="1861002" cy="1861002"/>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E2A9F1-F579-4268-A8A2-5438BC9602BD}">
      <dsp:nvSpPr>
        <dsp:cNvPr id="0" name=""/>
        <dsp:cNvSpPr/>
      </dsp:nvSpPr>
      <dsp:spPr>
        <a:xfrm>
          <a:off x="2253797" y="999491"/>
          <a:ext cx="3722005" cy="11910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a:t>The main presenting symptoms are </a:t>
          </a:r>
          <a:endParaRPr lang="ar-IQ" sz="2900" kern="1200"/>
        </a:p>
      </dsp:txBody>
      <dsp:txXfrm>
        <a:off x="2253797" y="999491"/>
        <a:ext cx="3722005" cy="1191041"/>
      </dsp:txXfrm>
    </dsp:sp>
    <dsp:sp modelId="{EEAA139A-64A6-4B2E-93CA-FD5242ED447A}">
      <dsp:nvSpPr>
        <dsp:cNvPr id="0" name=""/>
        <dsp:cNvSpPr/>
      </dsp:nvSpPr>
      <dsp:spPr>
        <a:xfrm>
          <a:off x="932485" y="3307134"/>
          <a:ext cx="1861002" cy="1861002"/>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CB43E-5583-4E93-955E-4CB61E5CEE2D}">
      <dsp:nvSpPr>
        <dsp:cNvPr id="0" name=""/>
        <dsp:cNvSpPr/>
      </dsp:nvSpPr>
      <dsp:spPr>
        <a:xfrm>
          <a:off x="932485" y="3307134"/>
          <a:ext cx="1861002" cy="1861002"/>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92410-CC71-468D-AE90-CB920E7F2F1F}">
      <dsp:nvSpPr>
        <dsp:cNvPr id="0" name=""/>
        <dsp:cNvSpPr/>
      </dsp:nvSpPr>
      <dsp:spPr>
        <a:xfrm>
          <a:off x="1984" y="3642115"/>
          <a:ext cx="3722005" cy="11910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a:t>Pain </a:t>
          </a:r>
          <a:endParaRPr lang="ar-IQ" sz="2900" kern="1200"/>
        </a:p>
      </dsp:txBody>
      <dsp:txXfrm>
        <a:off x="1984" y="3642115"/>
        <a:ext cx="3722005" cy="1191041"/>
      </dsp:txXfrm>
    </dsp:sp>
    <dsp:sp modelId="{909AEB7C-AC4B-4B22-9ADD-AA79D45A210C}">
      <dsp:nvSpPr>
        <dsp:cNvPr id="0" name=""/>
        <dsp:cNvSpPr/>
      </dsp:nvSpPr>
      <dsp:spPr>
        <a:xfrm>
          <a:off x="5436111" y="3307134"/>
          <a:ext cx="1861002" cy="1861002"/>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7C0605-AF0E-44F3-8B6D-B0F8678B4C79}">
      <dsp:nvSpPr>
        <dsp:cNvPr id="0" name=""/>
        <dsp:cNvSpPr/>
      </dsp:nvSpPr>
      <dsp:spPr>
        <a:xfrm>
          <a:off x="5436111" y="3307134"/>
          <a:ext cx="1861002" cy="1861002"/>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64D647-2492-455E-BABF-93488FA1E0D4}">
      <dsp:nvSpPr>
        <dsp:cNvPr id="0" name=""/>
        <dsp:cNvSpPr/>
      </dsp:nvSpPr>
      <dsp:spPr>
        <a:xfrm>
          <a:off x="4505610" y="3642115"/>
          <a:ext cx="3722005" cy="11910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a:t>Functional restriction</a:t>
          </a:r>
          <a:br>
            <a:rPr lang="en-US" sz="2900" kern="1200"/>
          </a:br>
          <a:endParaRPr lang="ar-IQ" sz="2900" kern="1200"/>
        </a:p>
      </dsp:txBody>
      <dsp:txXfrm>
        <a:off x="4505610" y="3642115"/>
        <a:ext cx="3722005" cy="11910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04A14-A4D4-4F86-BDAC-2C5DD0C78E24}">
      <dsp:nvSpPr>
        <dsp:cNvPr id="0" name=""/>
        <dsp:cNvSpPr/>
      </dsp:nvSpPr>
      <dsp:spPr>
        <a:xfrm>
          <a:off x="3392" y="1617929"/>
          <a:ext cx="2236748" cy="223674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t>Correlation between </a:t>
          </a:r>
          <a:endParaRPr lang="ar-IQ" sz="2000" kern="1200" dirty="0"/>
        </a:p>
      </dsp:txBody>
      <dsp:txXfrm>
        <a:off x="330956" y="1945493"/>
        <a:ext cx="1581620" cy="1581620"/>
      </dsp:txXfrm>
    </dsp:sp>
    <dsp:sp modelId="{1E754C96-5A50-4292-B542-9BDCA838DA81}">
      <dsp:nvSpPr>
        <dsp:cNvPr id="0" name=""/>
        <dsp:cNvSpPr/>
      </dsp:nvSpPr>
      <dsp:spPr>
        <a:xfrm rot="19041445">
          <a:off x="2209973" y="2427633"/>
          <a:ext cx="730689" cy="0"/>
        </a:xfrm>
        <a:custGeom>
          <a:avLst/>
          <a:gdLst/>
          <a:ahLst/>
          <a:cxnLst/>
          <a:rect l="0" t="0" r="0" b="0"/>
          <a:pathLst>
            <a:path>
              <a:moveTo>
                <a:pt x="0" y="0"/>
              </a:moveTo>
              <a:lnTo>
                <a:pt x="7306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53C663-06AF-4DE6-8E75-29E6445A12D7}">
      <dsp:nvSpPr>
        <dsp:cNvPr id="0" name=""/>
        <dsp:cNvSpPr/>
      </dsp:nvSpPr>
      <dsp:spPr>
        <a:xfrm rot="13358555">
          <a:off x="5124233" y="2427633"/>
          <a:ext cx="730689" cy="0"/>
        </a:xfrm>
        <a:custGeom>
          <a:avLst/>
          <a:gdLst/>
          <a:ahLst/>
          <a:cxnLst/>
          <a:rect l="0" t="0" r="0" b="0"/>
          <a:pathLst>
            <a:path>
              <a:moveTo>
                <a:pt x="0" y="0"/>
              </a:moveTo>
              <a:lnTo>
                <a:pt x="7306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FC1D79-89F9-4430-AA65-91C763E5A853}">
      <dsp:nvSpPr>
        <dsp:cNvPr id="0" name=""/>
        <dsp:cNvSpPr/>
      </dsp:nvSpPr>
      <dsp:spPr>
        <a:xfrm>
          <a:off x="2844063" y="2180140"/>
          <a:ext cx="26144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48F3F-0D03-4517-A992-4998E22FF021}">
      <dsp:nvSpPr>
        <dsp:cNvPr id="0" name=""/>
        <dsp:cNvSpPr/>
      </dsp:nvSpPr>
      <dsp:spPr>
        <a:xfrm>
          <a:off x="3105508" y="1623976"/>
          <a:ext cx="1853879" cy="11123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Radiographic changes </a:t>
          </a:r>
          <a:endParaRPr lang="ar-IQ" sz="1800" kern="1200" dirty="0"/>
        </a:p>
      </dsp:txBody>
      <dsp:txXfrm>
        <a:off x="3105508" y="1623976"/>
        <a:ext cx="1853879" cy="1112327"/>
      </dsp:txXfrm>
    </dsp:sp>
    <dsp:sp modelId="{293275F4-9AA2-4BE7-889F-9D6A583B3BDD}">
      <dsp:nvSpPr>
        <dsp:cNvPr id="0" name=""/>
        <dsp:cNvSpPr/>
      </dsp:nvSpPr>
      <dsp:spPr>
        <a:xfrm>
          <a:off x="4959387" y="2180140"/>
          <a:ext cx="26144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B13C7C-F1E0-46CF-B3D4-A8B3098D69BD}">
      <dsp:nvSpPr>
        <dsp:cNvPr id="0" name=""/>
        <dsp:cNvSpPr/>
      </dsp:nvSpPr>
      <dsp:spPr>
        <a:xfrm rot="2558555">
          <a:off x="2209973" y="3044974"/>
          <a:ext cx="730689" cy="0"/>
        </a:xfrm>
        <a:custGeom>
          <a:avLst/>
          <a:gdLst/>
          <a:ahLst/>
          <a:cxnLst/>
          <a:rect l="0" t="0" r="0" b="0"/>
          <a:pathLst>
            <a:path>
              <a:moveTo>
                <a:pt x="0" y="0"/>
              </a:moveTo>
              <a:lnTo>
                <a:pt x="7306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E8EBA-85AD-42AF-BC56-9F4ECB767272}">
      <dsp:nvSpPr>
        <dsp:cNvPr id="0" name=""/>
        <dsp:cNvSpPr/>
      </dsp:nvSpPr>
      <dsp:spPr>
        <a:xfrm rot="8241445">
          <a:off x="5124233" y="3044974"/>
          <a:ext cx="730689" cy="0"/>
        </a:xfrm>
        <a:custGeom>
          <a:avLst/>
          <a:gdLst/>
          <a:ahLst/>
          <a:cxnLst/>
          <a:rect l="0" t="0" r="0" b="0"/>
          <a:pathLst>
            <a:path>
              <a:moveTo>
                <a:pt x="0" y="0"/>
              </a:moveTo>
              <a:lnTo>
                <a:pt x="7306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0F2A1A-DEF2-4DDD-8C8D-8A398020721B}">
      <dsp:nvSpPr>
        <dsp:cNvPr id="0" name=""/>
        <dsp:cNvSpPr/>
      </dsp:nvSpPr>
      <dsp:spPr>
        <a:xfrm>
          <a:off x="2844063" y="3292467"/>
          <a:ext cx="26144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8327CA-51B7-4629-A6E4-0C8B3C713287}">
      <dsp:nvSpPr>
        <dsp:cNvPr id="0" name=""/>
        <dsp:cNvSpPr/>
      </dsp:nvSpPr>
      <dsp:spPr>
        <a:xfrm>
          <a:off x="3105508" y="2736304"/>
          <a:ext cx="1853879" cy="11123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Symptoms </a:t>
          </a:r>
          <a:endParaRPr lang="ar-IQ" sz="1800" kern="1200" dirty="0"/>
        </a:p>
      </dsp:txBody>
      <dsp:txXfrm>
        <a:off x="3105508" y="2736304"/>
        <a:ext cx="1853879" cy="1112327"/>
      </dsp:txXfrm>
    </dsp:sp>
    <dsp:sp modelId="{E04CFBD2-B4D2-4E92-B08E-6A0F76B40CC2}">
      <dsp:nvSpPr>
        <dsp:cNvPr id="0" name=""/>
        <dsp:cNvSpPr/>
      </dsp:nvSpPr>
      <dsp:spPr>
        <a:xfrm>
          <a:off x="4959387" y="3292467"/>
          <a:ext cx="26144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F8930-A62E-4EF1-B01C-C348F67CC444}">
      <dsp:nvSpPr>
        <dsp:cNvPr id="0" name=""/>
        <dsp:cNvSpPr/>
      </dsp:nvSpPr>
      <dsp:spPr>
        <a:xfrm>
          <a:off x="5824754" y="1617929"/>
          <a:ext cx="2236748" cy="223674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t>Varies according to site</a:t>
          </a:r>
          <a:endParaRPr lang="ar-IQ" sz="2000" kern="1200" dirty="0"/>
        </a:p>
      </dsp:txBody>
      <dsp:txXfrm>
        <a:off x="6152318" y="1945493"/>
        <a:ext cx="1581620" cy="15816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3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126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52AE7B6D-D3F6-4831-9F10-73FE0353ACC4}" type="datetimeFigureOut">
              <a:rPr lang="ar-IQ" smtClean="0"/>
              <a:t>09/08/1444</a:t>
            </a:fld>
            <a:endParaRPr lang="ar-IQ"/>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D280CE9F-4332-432D-86E1-963D1BCA2F7C}" type="slidenum">
              <a:rPr lang="ar-IQ" smtClean="0"/>
              <a:t>‹#›</a:t>
            </a:fld>
            <a:endParaRPr lang="ar-IQ"/>
          </a:p>
        </p:txBody>
      </p:sp>
    </p:spTree>
    <p:extLst>
      <p:ext uri="{BB962C8B-B14F-4D97-AF65-F5344CB8AC3E}">
        <p14:creationId xmlns:p14="http://schemas.microsoft.com/office/powerpoint/2010/main" val="394197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231F20"/>
                </a:solidFill>
                <a:latin typeface="+mn-lt"/>
                <a:ea typeface="+mn-ea"/>
                <a:cs typeface="+mn-cs"/>
              </a:rPr>
              <a:t>It has been speculated that the higher prevalence of knee OA in the Indian subcontinent and East Asia might be accounted for by squatting. </a:t>
            </a:r>
          </a:p>
          <a:p>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6</a:t>
            </a:fld>
            <a:endParaRPr lang="ar-IQ"/>
          </a:p>
        </p:txBody>
      </p:sp>
    </p:spTree>
    <p:extLst>
      <p:ext uri="{BB962C8B-B14F-4D97-AF65-F5344CB8AC3E}">
        <p14:creationId xmlns:p14="http://schemas.microsoft.com/office/powerpoint/2010/main" val="3093738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a:solidFill>
                  <a:srgbClr val="231F20"/>
                </a:solidFill>
                <a:latin typeface="Arial Rounded MT Bold" panose="020F0704030504030204" pitchFamily="34" charset="0"/>
              </a:rPr>
              <a:t> It is stronger at the hip than at the knee, and poor at most small joints.* </a:t>
            </a:r>
          </a:p>
          <a:p>
            <a:pPr algn="l" rtl="0"/>
            <a:r>
              <a:rPr lang="en-US" sz="1200" dirty="0">
                <a:solidFill>
                  <a:srgbClr val="231F20"/>
                </a:solidFill>
                <a:latin typeface="Arial Rounded MT Bold" panose="020F0704030504030204" pitchFamily="34" charset="0"/>
              </a:rPr>
              <a:t>At the knee reduced quadriceps muscle strength and adverse psychosocial factors (anxiety, depression) correlate more strongly with pain and disability than the degree of O.A changes </a:t>
            </a:r>
            <a:br>
              <a:rPr lang="en-US" sz="1200" dirty="0">
                <a:latin typeface="Arial Rounded MT Bold" panose="020F0704030504030204" pitchFamily="34" charset="0"/>
              </a:rPr>
            </a:br>
            <a:endParaRPr lang="ar-IQ" sz="1200" dirty="0">
              <a:latin typeface="Arial Rounded MT Bold" panose="020F07040305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31F20"/>
              </a:solidFill>
              <a:latin typeface="Arial Rounded MT Bold" panose="020F07040305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latin typeface="Arial Rounded MT Bold" panose="020F0704030504030204" pitchFamily="34" charset="0"/>
              </a:rPr>
              <a:t>This suggests that the risk factors for pain and disability may differ from those for structural change. </a:t>
            </a:r>
          </a:p>
          <a:p>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21</a:t>
            </a:fld>
            <a:endParaRPr lang="ar-IQ"/>
          </a:p>
        </p:txBody>
      </p:sp>
    </p:spTree>
    <p:extLst>
      <p:ext uri="{BB962C8B-B14F-4D97-AF65-F5344CB8AC3E}">
        <p14:creationId xmlns:p14="http://schemas.microsoft.com/office/powerpoint/2010/main" val="70353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22</a:t>
            </a:fld>
            <a:endParaRPr lang="ar-IQ"/>
          </a:p>
        </p:txBody>
      </p:sp>
    </p:spTree>
    <p:extLst>
      <p:ext uri="{BB962C8B-B14F-4D97-AF65-F5344CB8AC3E}">
        <p14:creationId xmlns:p14="http://schemas.microsoft.com/office/powerpoint/2010/main" val="418850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r>
            <a:r>
              <a:rPr lang="en-US" sz="1200" dirty="0"/>
              <a:t>going up and down stairs or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Baker's cyst (also known as a popliteal cyst) is a fluid filled sac (cyst) behind the knee that causes tightness, pain, or knee stiffness that may worsen when you move your leg around or during physical activities.</a:t>
            </a:r>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24</a:t>
            </a:fld>
            <a:endParaRPr lang="ar-IQ"/>
          </a:p>
        </p:txBody>
      </p:sp>
    </p:spTree>
    <p:extLst>
      <p:ext uri="{BB962C8B-B14F-4D97-AF65-F5344CB8AC3E}">
        <p14:creationId xmlns:p14="http://schemas.microsoft.com/office/powerpoint/2010/main" val="320853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latin typeface="Arial Rounded MT Bold" panose="020F0704030504030204" pitchFamily="34" charset="0"/>
              </a:rPr>
              <a:t>A jerky, asymmetric gait with less time weight bearing on the painful side</a:t>
            </a:r>
          </a:p>
          <a:p>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25</a:t>
            </a:fld>
            <a:endParaRPr lang="ar-IQ"/>
          </a:p>
        </p:txBody>
      </p:sp>
    </p:spTree>
    <p:extLst>
      <p:ext uri="{BB962C8B-B14F-4D97-AF65-F5344CB8AC3E}">
        <p14:creationId xmlns:p14="http://schemas.microsoft.com/office/powerpoint/2010/main" val="629170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the earliest and most sensitive sign of hip OA)</a:t>
            </a:r>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30</a:t>
            </a:fld>
            <a:endParaRPr lang="ar-IQ"/>
          </a:p>
        </p:txBody>
      </p:sp>
    </p:spTree>
    <p:extLst>
      <p:ext uri="{BB962C8B-B14F-4D97-AF65-F5344CB8AC3E}">
        <p14:creationId xmlns:p14="http://schemas.microsoft.com/office/powerpoint/2010/main" val="1635164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33</a:t>
            </a:fld>
            <a:endParaRPr lang="ar-IQ"/>
          </a:p>
        </p:txBody>
      </p:sp>
    </p:spTree>
    <p:extLst>
      <p:ext uri="{BB962C8B-B14F-4D97-AF65-F5344CB8AC3E}">
        <p14:creationId xmlns:p14="http://schemas.microsoft.com/office/powerpoint/2010/main" val="948474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Spondyloepiphyseal dysplasia congenita is </a:t>
            </a:r>
            <a:r>
              <a:rPr lang="en-US" sz="1200" b="1" i="0" kern="1200" dirty="0">
                <a:solidFill>
                  <a:schemeClr val="tx1"/>
                </a:solidFill>
                <a:effectLst/>
                <a:latin typeface="+mn-lt"/>
                <a:ea typeface="+mn-ea"/>
                <a:cs typeface="+mn-cs"/>
              </a:rPr>
              <a:t>a rare genetic disorder that involves spinal and epiphyseal enlargement </a:t>
            </a:r>
            <a:r>
              <a:rPr lang="en-US" sz="1200" b="0" i="0" kern="1200" dirty="0">
                <a:solidFill>
                  <a:schemeClr val="tx1"/>
                </a:solidFill>
                <a:effectLst/>
                <a:latin typeface="+mn-lt"/>
                <a:ea typeface="+mn-ea"/>
                <a:cs typeface="+mn-cs"/>
              </a:rPr>
              <a:t>. Classified as a type 2 collagen defect</a:t>
            </a:r>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35</a:t>
            </a:fld>
            <a:endParaRPr lang="ar-IQ"/>
          </a:p>
        </p:txBody>
      </p:sp>
    </p:spTree>
    <p:extLst>
      <p:ext uri="{BB962C8B-B14F-4D97-AF65-F5344CB8AC3E}">
        <p14:creationId xmlns:p14="http://schemas.microsoft.com/office/powerpoint/2010/main" val="3370679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Spondyloepiphyseal dysplasia congenita is </a:t>
            </a:r>
            <a:r>
              <a:rPr lang="en-US" sz="1200" b="1" i="0" kern="1200" dirty="0">
                <a:solidFill>
                  <a:schemeClr val="tx1"/>
                </a:solidFill>
                <a:effectLst/>
                <a:latin typeface="+mn-lt"/>
                <a:ea typeface="+mn-ea"/>
                <a:cs typeface="+mn-cs"/>
              </a:rPr>
              <a:t>a rare genetic disorder that involves spinal and epiphyseal enlargement </a:t>
            </a:r>
            <a:r>
              <a:rPr lang="en-US" sz="1200" b="0" i="0" kern="1200" dirty="0">
                <a:solidFill>
                  <a:schemeClr val="tx1"/>
                </a:solidFill>
                <a:effectLst/>
                <a:latin typeface="+mn-lt"/>
                <a:ea typeface="+mn-ea"/>
                <a:cs typeface="+mn-cs"/>
              </a:rPr>
              <a:t> Classified as a type 2 collagen defect, it affects a structure of connective tissue (collagen) that supports many parts of the body</a:t>
            </a:r>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36</a:t>
            </a:fld>
            <a:endParaRPr lang="ar-IQ"/>
          </a:p>
        </p:txBody>
      </p:sp>
    </p:spTree>
    <p:extLst>
      <p:ext uri="{BB962C8B-B14F-4D97-AF65-F5344CB8AC3E}">
        <p14:creationId xmlns:p14="http://schemas.microsoft.com/office/powerpoint/2010/main" val="2818237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Elongated mandible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and broad metacarpals and phalanges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characteristic of acromegaly</a:t>
            </a:r>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37</a:t>
            </a:fld>
            <a:endParaRPr lang="ar-IQ"/>
          </a:p>
        </p:txBody>
      </p:sp>
    </p:spTree>
    <p:extLst>
      <p:ext uri="{BB962C8B-B14F-4D97-AF65-F5344CB8AC3E}">
        <p14:creationId xmlns:p14="http://schemas.microsoft.com/office/powerpoint/2010/main" val="4092073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Alkaptonuria (AKU) is a rare inherited disorder of tyrosine metabolism, which leads to an accumulation of homogentisic acid (HGA) and is associated with a progressive arthropathy</a:t>
            </a:r>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39</a:t>
            </a:fld>
            <a:endParaRPr lang="ar-IQ"/>
          </a:p>
        </p:txBody>
      </p:sp>
    </p:spTree>
    <p:extLst>
      <p:ext uri="{BB962C8B-B14F-4D97-AF65-F5344CB8AC3E}">
        <p14:creationId xmlns:p14="http://schemas.microsoft.com/office/powerpoint/2010/main" val="364296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231F20"/>
                </a:solidFill>
                <a:latin typeface="+mn-lt"/>
                <a:ea typeface="+mn-ea"/>
                <a:cs typeface="+mn-cs"/>
              </a:rPr>
              <a:t>Lower rates of OA have been observed in women who use hormone replacement therapy (HRT), and women who receive aromatase inhibitor therapy for breast cancer often experience a flare in symptoms of OA</a:t>
            </a:r>
            <a:endParaRPr lang="ar-IQ" sz="2800" kern="1200" dirty="0">
              <a:solidFill>
                <a:schemeClr val="tx1"/>
              </a:solidFill>
              <a:latin typeface="+mn-lt"/>
              <a:ea typeface="+mn-ea"/>
              <a:cs typeface="+mn-cs"/>
            </a:endParaRPr>
          </a:p>
          <a:p>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8</a:t>
            </a:fld>
            <a:endParaRPr lang="ar-IQ"/>
          </a:p>
        </p:txBody>
      </p:sp>
    </p:spTree>
    <p:extLst>
      <p:ext uri="{BB962C8B-B14F-4D97-AF65-F5344CB8AC3E}">
        <p14:creationId xmlns:p14="http://schemas.microsoft.com/office/powerpoint/2010/main" val="2828875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*Equalize leg length </a:t>
            </a:r>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41</a:t>
            </a:fld>
            <a:endParaRPr lang="ar-IQ"/>
          </a:p>
        </p:txBody>
      </p:sp>
    </p:spTree>
    <p:extLst>
      <p:ext uri="{BB962C8B-B14F-4D97-AF65-F5344CB8AC3E}">
        <p14:creationId xmlns:p14="http://schemas.microsoft.com/office/powerpoint/2010/main" val="2975245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*Knee O.A</a:t>
            </a:r>
          </a:p>
          <a:p>
            <a:r>
              <a:rPr lang="en-US" dirty="0"/>
              <a:t>**temporary relief </a:t>
            </a:r>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42</a:t>
            </a:fld>
            <a:endParaRPr lang="ar-IQ"/>
          </a:p>
        </p:txBody>
      </p:sp>
    </p:spTree>
    <p:extLst>
      <p:ext uri="{BB962C8B-B14F-4D97-AF65-F5344CB8AC3E}">
        <p14:creationId xmlns:p14="http://schemas.microsoft.com/office/powerpoint/2010/main" val="26376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231F20"/>
                </a:solidFill>
                <a:latin typeface="+mn-lt"/>
                <a:ea typeface="+mn-ea"/>
                <a:cs typeface="+mn-cs"/>
              </a:rPr>
              <a:t>*</a:t>
            </a:r>
            <a:r>
              <a:rPr lang="en-US" sz="1200" dirty="0">
                <a:solidFill>
                  <a:srgbClr val="231F20"/>
                </a:solidFill>
              </a:rPr>
              <a:t>(Speculated)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231F20"/>
                </a:solidFill>
                <a:latin typeface="+mn-lt"/>
                <a:ea typeface="+mn-ea"/>
                <a:cs typeface="+mn-cs"/>
              </a:rPr>
              <a:t>**</a:t>
            </a:r>
            <a:r>
              <a:rPr lang="en-US" sz="1200" dirty="0">
                <a:solidFill>
                  <a:srgbClr val="231F20"/>
                </a:solidFill>
                <a:latin typeface="Arial Rounded MT Bold" panose="020F0704030504030204" pitchFamily="34" charset="0"/>
              </a:rPr>
              <a:t>(abnormal load distribution across the joint)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231F2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231F20"/>
                </a:solidFill>
                <a:latin typeface="+mn-lt"/>
                <a:ea typeface="+mn-ea"/>
                <a:cs typeface="+mn-cs"/>
              </a:rPr>
              <a:t>There is also a high risk of OA in people who have had destabilizing injuries, such as cruciate ligament rupture, and those who have had meniscetomy.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rPr>
              <a:t>Participation in recreational sport  does not appear to increase the risk significantly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231F20"/>
              </a:solidFill>
              <a:latin typeface="+mn-lt"/>
              <a:ea typeface="+mn-ea"/>
              <a:cs typeface="+mn-cs"/>
            </a:endParaRPr>
          </a:p>
          <a:p>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9</a:t>
            </a:fld>
            <a:endParaRPr lang="ar-IQ"/>
          </a:p>
        </p:txBody>
      </p:sp>
    </p:spTree>
    <p:extLst>
      <p:ext uri="{BB962C8B-B14F-4D97-AF65-F5344CB8AC3E}">
        <p14:creationId xmlns:p14="http://schemas.microsoft.com/office/powerpoint/2010/main" val="30869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Slipped Capital Femoral Epiphysis, is a common condition of the proximal femoral </a:t>
            </a:r>
            <a:r>
              <a:rPr lang="en-US" sz="1200" b="0" i="0" kern="1200" dirty="0" err="1">
                <a:solidFill>
                  <a:schemeClr val="tx1"/>
                </a:solidFill>
                <a:effectLst/>
                <a:latin typeface="+mn-lt"/>
                <a:ea typeface="+mn-ea"/>
                <a:cs typeface="+mn-cs"/>
              </a:rPr>
              <a:t>physis</a:t>
            </a:r>
            <a:r>
              <a:rPr lang="en-US" sz="1200" b="0" i="0" kern="1200" dirty="0">
                <a:solidFill>
                  <a:schemeClr val="tx1"/>
                </a:solidFill>
                <a:effectLst/>
                <a:latin typeface="+mn-lt"/>
                <a:ea typeface="+mn-ea"/>
                <a:cs typeface="+mn-cs"/>
              </a:rPr>
              <a:t> that leads to slippage of the metaphysis relative to the epiphysis, and is most commonly seen in adolescent obese males.</a:t>
            </a:r>
          </a:p>
          <a:p>
            <a:pPr fontAlgn="base"/>
            <a:r>
              <a:rPr lang="en-US" sz="1200" b="0" i="0" kern="1200" dirty="0">
                <a:solidFill>
                  <a:schemeClr val="tx1"/>
                </a:solidFill>
                <a:effectLst/>
                <a:latin typeface="+mn-lt"/>
                <a:ea typeface="+mn-ea"/>
                <a:cs typeface="+mn-cs"/>
              </a:rPr>
              <a:t>Diagnosis can be confirmed with radiographs of the hip. </a:t>
            </a:r>
          </a:p>
          <a:p>
            <a:pPr fontAlgn="base"/>
            <a:r>
              <a:rPr lang="en-US" sz="1200" b="0" i="0" kern="1200" dirty="0">
                <a:solidFill>
                  <a:schemeClr val="tx1"/>
                </a:solidFill>
                <a:effectLst/>
                <a:latin typeface="+mn-lt"/>
                <a:ea typeface="+mn-ea"/>
                <a:cs typeface="+mn-cs"/>
              </a:rPr>
              <a:t>Treatment is usually percutaneous pin fixation. Contralateral pinning is indicated for patients at high risk, such as those with an initial slip at age &lt; 10, obese males, and those with endocrine disorders</a:t>
            </a:r>
          </a:p>
          <a:p>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10</a:t>
            </a:fld>
            <a:endParaRPr lang="ar-IQ"/>
          </a:p>
        </p:txBody>
      </p:sp>
    </p:spTree>
    <p:extLst>
      <p:ext uri="{BB962C8B-B14F-4D97-AF65-F5344CB8AC3E}">
        <p14:creationId xmlns:p14="http://schemas.microsoft.com/office/powerpoint/2010/main" val="2895733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Paget disease is a localized disorder of bone remodeling that typically begins with excessive bone resorption followed by an increase in bone formation.</a:t>
            </a:r>
            <a:r>
              <a:rPr lang="en-US" sz="1200" b="0" i="0" kern="1200" baseline="30000" dirty="0">
                <a:solidFill>
                  <a:schemeClr val="tx1"/>
                </a:solidFill>
                <a:effectLst/>
                <a:latin typeface="+mn-lt"/>
                <a:ea typeface="+mn-ea"/>
                <a:cs typeface="+mn-cs"/>
              </a:rPr>
              <a:t> [</a:t>
            </a:r>
            <a:endParaRPr lang="en-US" sz="1200" b="0" i="0" u="none" strike="noStrike"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osteoclastic overactivity followed by compensatory osteoblastic activity leads to a structurally disorganized mosaic of bone (woven bone), which is mechanically weaker, larger, less compact, more vascular, and more susceptible to fracture than normal adult lamellar bon</a:t>
            </a:r>
          </a:p>
          <a:p>
            <a:r>
              <a:rPr lang="en-US" sz="1200" b="0" i="0" kern="1200" dirty="0">
                <a:solidFill>
                  <a:schemeClr val="tx1"/>
                </a:solidFill>
                <a:effectLst/>
                <a:latin typeface="+mn-lt"/>
                <a:ea typeface="+mn-ea"/>
                <a:cs typeface="+mn-cs"/>
              </a:rPr>
              <a:t>Physical examination revealed a prominent saber-like tibia and superficial venous circulation related to chronic venous insufficiency (Panel A). Radiographs showed cortical thickening, trabecular enlargement, and bowing of the tibia (Panel B shows the anteroposterior view and Panel C the lateral view). </a:t>
            </a:r>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11</a:t>
            </a:fld>
            <a:endParaRPr lang="ar-IQ"/>
          </a:p>
        </p:txBody>
      </p:sp>
    </p:spTree>
    <p:extLst>
      <p:ext uri="{BB962C8B-B14F-4D97-AF65-F5344CB8AC3E}">
        <p14:creationId xmlns:p14="http://schemas.microsoft.com/office/powerpoint/2010/main" val="155623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(Defining Feature )</a:t>
            </a:r>
            <a:endParaRPr lang="ar-IQ"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*leading to deep vertical clefts </a:t>
            </a:r>
          </a:p>
          <a:p>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13</a:t>
            </a:fld>
            <a:endParaRPr lang="ar-IQ"/>
          </a:p>
        </p:txBody>
      </p:sp>
    </p:spTree>
    <p:extLst>
      <p:ext uri="{BB962C8B-B14F-4D97-AF65-F5344CB8AC3E}">
        <p14:creationId xmlns:p14="http://schemas.microsoft.com/office/powerpoint/2010/main" val="223943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*(associated with osteophyte formation) </a:t>
            </a:r>
            <a:endParaRPr lang="ar-IQ" dirty="0"/>
          </a:p>
          <a:p>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14</a:t>
            </a:fld>
            <a:endParaRPr lang="ar-IQ"/>
          </a:p>
        </p:txBody>
      </p:sp>
    </p:spTree>
    <p:extLst>
      <p:ext uri="{BB962C8B-B14F-4D97-AF65-F5344CB8AC3E}">
        <p14:creationId xmlns:p14="http://schemas.microsoft.com/office/powerpoint/2010/main" val="680956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None/>
            </a:pPr>
            <a:r>
              <a:rPr lang="en-US" sz="2800" dirty="0">
                <a:solidFill>
                  <a:srgbClr val="231F20"/>
                </a:solidFill>
                <a:latin typeface="Arial Rounded MT Bold" panose="020F0704030504030204" pitchFamily="34" charset="0"/>
              </a:rPr>
              <a:t>The causes of pain may relate to </a:t>
            </a:r>
          </a:p>
          <a:p>
            <a:pPr marL="857250" lvl="1" indent="-457200" algn="l" rtl="0"/>
            <a:r>
              <a:rPr lang="en-US" dirty="0">
                <a:solidFill>
                  <a:srgbClr val="231F20"/>
                </a:solidFill>
                <a:latin typeface="Arial Rounded MT Bold" panose="020F0704030504030204" pitchFamily="34" charset="0"/>
              </a:rPr>
              <a:t>Increased pressure in subchondral</a:t>
            </a:r>
            <a:br>
              <a:rPr lang="en-US" dirty="0">
                <a:solidFill>
                  <a:srgbClr val="231F20"/>
                </a:solidFill>
                <a:latin typeface="Arial Rounded MT Bold" panose="020F0704030504030204" pitchFamily="34" charset="0"/>
              </a:rPr>
            </a:br>
            <a:r>
              <a:rPr lang="en-US" dirty="0">
                <a:solidFill>
                  <a:srgbClr val="231F20"/>
                </a:solidFill>
                <a:latin typeface="Arial Rounded MT Bold" panose="020F0704030504030204" pitchFamily="34" charset="0"/>
              </a:rPr>
              <a:t>bone (Night pain)</a:t>
            </a:r>
          </a:p>
          <a:p>
            <a:pPr marL="857250" lvl="1" indent="-457200" algn="l" rtl="0"/>
            <a:r>
              <a:rPr lang="en-US" dirty="0">
                <a:solidFill>
                  <a:srgbClr val="231F20"/>
                </a:solidFill>
                <a:latin typeface="Arial Rounded MT Bold" panose="020F0704030504030204" pitchFamily="34" charset="0"/>
              </a:rPr>
              <a:t>Trabecular microfractures</a:t>
            </a:r>
          </a:p>
          <a:p>
            <a:pPr marL="857250" lvl="1" indent="-457200" algn="l" rtl="0"/>
            <a:r>
              <a:rPr lang="en-US" dirty="0">
                <a:solidFill>
                  <a:srgbClr val="231F20"/>
                </a:solidFill>
                <a:latin typeface="Arial Rounded MT Bold" panose="020F0704030504030204" pitchFamily="34" charset="0"/>
              </a:rPr>
              <a:t>Capsular distension</a:t>
            </a:r>
          </a:p>
          <a:p>
            <a:pPr marL="857250" lvl="1" indent="-457200" algn="l" rtl="0"/>
            <a:r>
              <a:rPr lang="en-US" dirty="0">
                <a:solidFill>
                  <a:srgbClr val="231F20"/>
                </a:solidFill>
                <a:latin typeface="Arial Rounded MT Bold" panose="020F0704030504030204" pitchFamily="34" charset="0"/>
              </a:rPr>
              <a:t>Low-grade synovitis</a:t>
            </a:r>
          </a:p>
          <a:p>
            <a:pPr marL="857250" lvl="1" indent="-457200" algn="l" rtl="0"/>
            <a:r>
              <a:rPr lang="en-US" dirty="0">
                <a:solidFill>
                  <a:srgbClr val="231F20"/>
                </a:solidFill>
                <a:latin typeface="Arial Rounded MT Bold" panose="020F0704030504030204" pitchFamily="34" charset="0"/>
              </a:rPr>
              <a:t>Bursitis </a:t>
            </a:r>
          </a:p>
          <a:p>
            <a:pPr marL="857250" lvl="1" indent="-457200" algn="l" rtl="0"/>
            <a:r>
              <a:rPr lang="en-US" dirty="0">
                <a:solidFill>
                  <a:srgbClr val="231F20"/>
                </a:solidFill>
                <a:latin typeface="Arial Rounded MT Bold" panose="020F0704030504030204" pitchFamily="34" charset="0"/>
              </a:rPr>
              <a:t>Enthesopathy</a:t>
            </a:r>
          </a:p>
          <a:p>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18</a:t>
            </a:fld>
            <a:endParaRPr lang="ar-IQ"/>
          </a:p>
        </p:txBody>
      </p:sp>
    </p:spTree>
    <p:extLst>
      <p:ext uri="{BB962C8B-B14F-4D97-AF65-F5344CB8AC3E}">
        <p14:creationId xmlns:p14="http://schemas.microsoft.com/office/powerpoint/2010/main" val="2972854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(Rough articular surfaces)</a:t>
            </a:r>
          </a:p>
          <a:p>
            <a:endParaRPr lang="ar-IQ" dirty="0"/>
          </a:p>
        </p:txBody>
      </p:sp>
      <p:sp>
        <p:nvSpPr>
          <p:cNvPr id="4" name="Slide Number Placeholder 3"/>
          <p:cNvSpPr>
            <a:spLocks noGrp="1"/>
          </p:cNvSpPr>
          <p:nvPr>
            <p:ph type="sldNum" sz="quarter" idx="10"/>
          </p:nvPr>
        </p:nvSpPr>
        <p:spPr/>
        <p:txBody>
          <a:bodyPr/>
          <a:lstStyle/>
          <a:p>
            <a:fld id="{D280CE9F-4332-432D-86E1-963D1BCA2F7C}" type="slidenum">
              <a:rPr lang="ar-IQ" smtClean="0"/>
              <a:t>20</a:t>
            </a:fld>
            <a:endParaRPr lang="ar-IQ"/>
          </a:p>
        </p:txBody>
      </p:sp>
    </p:spTree>
    <p:extLst>
      <p:ext uri="{BB962C8B-B14F-4D97-AF65-F5344CB8AC3E}">
        <p14:creationId xmlns:p14="http://schemas.microsoft.com/office/powerpoint/2010/main" val="193201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n-US"/>
              <a:t>Click to edit Master title style</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BFAFA991-C731-4250-A417-8A8F0AB3E9A7}" type="datetimeFigureOut">
              <a:rPr lang="ar-IQ" smtClean="0"/>
              <a:t>09/08/1444</a:t>
            </a:fld>
            <a:endParaRPr lang="ar-IQ"/>
          </a:p>
        </p:txBody>
      </p:sp>
      <p:sp>
        <p:nvSpPr>
          <p:cNvPr id="5" name="Rectangle 5"/>
          <p:cNvSpPr>
            <a:spLocks noGrp="1" noChangeArrowheads="1"/>
          </p:cNvSpPr>
          <p:nvPr>
            <p:ph type="ftr" sz="quarter" idx="11"/>
          </p:nvPr>
        </p:nvSpPr>
        <p:spPr>
          <a:ln/>
        </p:spPr>
        <p:txBody>
          <a:bodyPr/>
          <a:lstStyle>
            <a:lvl1pPr>
              <a:defRPr/>
            </a:lvl1pPr>
          </a:lstStyle>
          <a:p>
            <a:endParaRPr lang="ar-IQ"/>
          </a:p>
        </p:txBody>
      </p:sp>
      <p:sp>
        <p:nvSpPr>
          <p:cNvPr id="6" name="Rectangle 6"/>
          <p:cNvSpPr>
            <a:spLocks noGrp="1" noChangeArrowheads="1"/>
          </p:cNvSpPr>
          <p:nvPr>
            <p:ph type="sldNum" sz="quarter" idx="12"/>
          </p:nvPr>
        </p:nvSpPr>
        <p:spPr>
          <a:ln/>
        </p:spPr>
        <p:txBody>
          <a:bodyPr/>
          <a:lstStyle>
            <a:lvl1pPr>
              <a:defRPr/>
            </a:lvl1pPr>
          </a:lstStyle>
          <a:p>
            <a:fld id="{B8515039-04A9-4A80-8235-C4305233D07A}" type="slidenum">
              <a:rPr lang="ar-IQ" smtClean="0"/>
              <a:t>‹#›</a:t>
            </a:fld>
            <a:endParaRPr lang="ar-IQ"/>
          </a:p>
        </p:txBody>
      </p:sp>
    </p:spTree>
    <p:extLst>
      <p:ext uri="{BB962C8B-B14F-4D97-AF65-F5344CB8AC3E}">
        <p14:creationId xmlns:p14="http://schemas.microsoft.com/office/powerpoint/2010/main" val="397180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2 Marcador de texto vertical"/>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AFA991-C731-4250-A417-8A8F0AB3E9A7}" type="datetimeFigureOut">
              <a:rPr lang="ar-IQ" smtClean="0"/>
              <a:t>09/08/1444</a:t>
            </a:fld>
            <a:endParaRPr lang="ar-IQ"/>
          </a:p>
        </p:txBody>
      </p:sp>
      <p:sp>
        <p:nvSpPr>
          <p:cNvPr id="5" name="Rectangle 5"/>
          <p:cNvSpPr>
            <a:spLocks noGrp="1" noChangeArrowheads="1"/>
          </p:cNvSpPr>
          <p:nvPr>
            <p:ph type="ftr" sz="quarter" idx="11"/>
          </p:nvPr>
        </p:nvSpPr>
        <p:spPr>
          <a:ln/>
        </p:spPr>
        <p:txBody>
          <a:bodyPr/>
          <a:lstStyle>
            <a:lvl1pPr>
              <a:defRPr/>
            </a:lvl1pPr>
          </a:lstStyle>
          <a:p>
            <a:endParaRPr lang="ar-IQ"/>
          </a:p>
        </p:txBody>
      </p:sp>
      <p:sp>
        <p:nvSpPr>
          <p:cNvPr id="6" name="Rectangle 6"/>
          <p:cNvSpPr>
            <a:spLocks noGrp="1" noChangeArrowheads="1"/>
          </p:cNvSpPr>
          <p:nvPr>
            <p:ph type="sldNum" sz="quarter" idx="12"/>
          </p:nvPr>
        </p:nvSpPr>
        <p:spPr>
          <a:ln/>
        </p:spPr>
        <p:txBody>
          <a:bodyPr/>
          <a:lstStyle>
            <a:lvl1pPr>
              <a:defRPr/>
            </a:lvl1pPr>
          </a:lstStyle>
          <a:p>
            <a:fld id="{B8515039-04A9-4A80-8235-C4305233D07A}" type="slidenum">
              <a:rPr lang="ar-IQ" smtClean="0"/>
              <a:t>‹#›</a:t>
            </a:fld>
            <a:endParaRPr lang="ar-IQ"/>
          </a:p>
        </p:txBody>
      </p:sp>
    </p:spTree>
    <p:extLst>
      <p:ext uri="{BB962C8B-B14F-4D97-AF65-F5344CB8AC3E}">
        <p14:creationId xmlns:p14="http://schemas.microsoft.com/office/powerpoint/2010/main" val="81374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AFA991-C731-4250-A417-8A8F0AB3E9A7}" type="datetimeFigureOut">
              <a:rPr lang="ar-IQ" smtClean="0"/>
              <a:t>09/08/1444</a:t>
            </a:fld>
            <a:endParaRPr lang="ar-IQ"/>
          </a:p>
        </p:txBody>
      </p:sp>
      <p:sp>
        <p:nvSpPr>
          <p:cNvPr id="5" name="Rectangle 5"/>
          <p:cNvSpPr>
            <a:spLocks noGrp="1" noChangeArrowheads="1"/>
          </p:cNvSpPr>
          <p:nvPr>
            <p:ph type="ftr" sz="quarter" idx="11"/>
          </p:nvPr>
        </p:nvSpPr>
        <p:spPr>
          <a:ln/>
        </p:spPr>
        <p:txBody>
          <a:bodyPr/>
          <a:lstStyle>
            <a:lvl1pPr>
              <a:defRPr/>
            </a:lvl1pPr>
          </a:lstStyle>
          <a:p>
            <a:endParaRPr lang="ar-IQ"/>
          </a:p>
        </p:txBody>
      </p:sp>
      <p:sp>
        <p:nvSpPr>
          <p:cNvPr id="6" name="Rectangle 6"/>
          <p:cNvSpPr>
            <a:spLocks noGrp="1" noChangeArrowheads="1"/>
          </p:cNvSpPr>
          <p:nvPr>
            <p:ph type="sldNum" sz="quarter" idx="12"/>
          </p:nvPr>
        </p:nvSpPr>
        <p:spPr>
          <a:ln/>
        </p:spPr>
        <p:txBody>
          <a:bodyPr/>
          <a:lstStyle>
            <a:lvl1pPr>
              <a:defRPr/>
            </a:lvl1pPr>
          </a:lstStyle>
          <a:p>
            <a:fld id="{B8515039-04A9-4A80-8235-C4305233D07A}" type="slidenum">
              <a:rPr lang="ar-IQ" smtClean="0"/>
              <a:t>‹#›</a:t>
            </a:fld>
            <a:endParaRPr lang="ar-IQ"/>
          </a:p>
        </p:txBody>
      </p:sp>
    </p:spTree>
    <p:extLst>
      <p:ext uri="{BB962C8B-B14F-4D97-AF65-F5344CB8AC3E}">
        <p14:creationId xmlns:p14="http://schemas.microsoft.com/office/powerpoint/2010/main" val="349582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2 Marcador de contenido"/>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AFA991-C731-4250-A417-8A8F0AB3E9A7}" type="datetimeFigureOut">
              <a:rPr lang="ar-IQ" smtClean="0"/>
              <a:t>09/08/1444</a:t>
            </a:fld>
            <a:endParaRPr lang="ar-IQ"/>
          </a:p>
        </p:txBody>
      </p:sp>
      <p:sp>
        <p:nvSpPr>
          <p:cNvPr id="5" name="Rectangle 5"/>
          <p:cNvSpPr>
            <a:spLocks noGrp="1" noChangeArrowheads="1"/>
          </p:cNvSpPr>
          <p:nvPr>
            <p:ph type="ftr" sz="quarter" idx="11"/>
          </p:nvPr>
        </p:nvSpPr>
        <p:spPr>
          <a:ln/>
        </p:spPr>
        <p:txBody>
          <a:bodyPr/>
          <a:lstStyle>
            <a:lvl1pPr>
              <a:defRPr/>
            </a:lvl1pPr>
          </a:lstStyle>
          <a:p>
            <a:endParaRPr lang="ar-IQ"/>
          </a:p>
        </p:txBody>
      </p:sp>
      <p:sp>
        <p:nvSpPr>
          <p:cNvPr id="6" name="Rectangle 6"/>
          <p:cNvSpPr>
            <a:spLocks noGrp="1" noChangeArrowheads="1"/>
          </p:cNvSpPr>
          <p:nvPr>
            <p:ph type="sldNum" sz="quarter" idx="12"/>
          </p:nvPr>
        </p:nvSpPr>
        <p:spPr>
          <a:ln/>
        </p:spPr>
        <p:txBody>
          <a:bodyPr/>
          <a:lstStyle>
            <a:lvl1pPr>
              <a:defRPr/>
            </a:lvl1pPr>
          </a:lstStyle>
          <a:p>
            <a:fld id="{B8515039-04A9-4A80-8235-C4305233D07A}" type="slidenum">
              <a:rPr lang="ar-IQ" smtClean="0"/>
              <a:t>‹#›</a:t>
            </a:fld>
            <a:endParaRPr lang="ar-IQ"/>
          </a:p>
        </p:txBody>
      </p:sp>
    </p:spTree>
    <p:extLst>
      <p:ext uri="{BB962C8B-B14F-4D97-AF65-F5344CB8AC3E}">
        <p14:creationId xmlns:p14="http://schemas.microsoft.com/office/powerpoint/2010/main" val="157956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FAFA991-C731-4250-A417-8A8F0AB3E9A7}" type="datetimeFigureOut">
              <a:rPr lang="ar-IQ" smtClean="0"/>
              <a:t>09/08/1444</a:t>
            </a:fld>
            <a:endParaRPr lang="ar-IQ"/>
          </a:p>
        </p:txBody>
      </p:sp>
      <p:sp>
        <p:nvSpPr>
          <p:cNvPr id="5" name="Rectangle 5"/>
          <p:cNvSpPr>
            <a:spLocks noGrp="1" noChangeArrowheads="1"/>
          </p:cNvSpPr>
          <p:nvPr>
            <p:ph type="ftr" sz="quarter" idx="11"/>
          </p:nvPr>
        </p:nvSpPr>
        <p:spPr>
          <a:ln/>
        </p:spPr>
        <p:txBody>
          <a:bodyPr/>
          <a:lstStyle>
            <a:lvl1pPr>
              <a:defRPr/>
            </a:lvl1pPr>
          </a:lstStyle>
          <a:p>
            <a:endParaRPr lang="ar-IQ"/>
          </a:p>
        </p:txBody>
      </p:sp>
      <p:sp>
        <p:nvSpPr>
          <p:cNvPr id="6" name="Rectangle 6"/>
          <p:cNvSpPr>
            <a:spLocks noGrp="1" noChangeArrowheads="1"/>
          </p:cNvSpPr>
          <p:nvPr>
            <p:ph type="sldNum" sz="quarter" idx="12"/>
          </p:nvPr>
        </p:nvSpPr>
        <p:spPr>
          <a:ln/>
        </p:spPr>
        <p:txBody>
          <a:bodyPr/>
          <a:lstStyle>
            <a:lvl1pPr>
              <a:defRPr/>
            </a:lvl1pPr>
          </a:lstStyle>
          <a:p>
            <a:fld id="{B8515039-04A9-4A80-8235-C4305233D07A}" type="slidenum">
              <a:rPr lang="ar-IQ" smtClean="0"/>
              <a:t>‹#›</a:t>
            </a:fld>
            <a:endParaRPr lang="ar-IQ"/>
          </a:p>
        </p:txBody>
      </p:sp>
    </p:spTree>
    <p:extLst>
      <p:ext uri="{BB962C8B-B14F-4D97-AF65-F5344CB8AC3E}">
        <p14:creationId xmlns:p14="http://schemas.microsoft.com/office/powerpoint/2010/main" val="1668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BFAFA991-C731-4250-A417-8A8F0AB3E9A7}" type="datetimeFigureOut">
              <a:rPr lang="ar-IQ" smtClean="0"/>
              <a:t>09/08/1444</a:t>
            </a:fld>
            <a:endParaRPr lang="ar-IQ"/>
          </a:p>
        </p:txBody>
      </p:sp>
      <p:sp>
        <p:nvSpPr>
          <p:cNvPr id="6" name="Rectangle 5"/>
          <p:cNvSpPr>
            <a:spLocks noGrp="1" noChangeArrowheads="1"/>
          </p:cNvSpPr>
          <p:nvPr>
            <p:ph type="ftr" sz="quarter" idx="11"/>
          </p:nvPr>
        </p:nvSpPr>
        <p:spPr>
          <a:ln/>
        </p:spPr>
        <p:txBody>
          <a:bodyPr/>
          <a:lstStyle>
            <a:lvl1pPr>
              <a:defRPr/>
            </a:lvl1pPr>
          </a:lstStyle>
          <a:p>
            <a:endParaRPr lang="ar-IQ"/>
          </a:p>
        </p:txBody>
      </p:sp>
      <p:sp>
        <p:nvSpPr>
          <p:cNvPr id="7" name="Rectangle 6"/>
          <p:cNvSpPr>
            <a:spLocks noGrp="1" noChangeArrowheads="1"/>
          </p:cNvSpPr>
          <p:nvPr>
            <p:ph type="sldNum" sz="quarter" idx="12"/>
          </p:nvPr>
        </p:nvSpPr>
        <p:spPr>
          <a:ln/>
        </p:spPr>
        <p:txBody>
          <a:bodyPr/>
          <a:lstStyle>
            <a:lvl1pPr>
              <a:defRPr/>
            </a:lvl1pPr>
          </a:lstStyle>
          <a:p>
            <a:fld id="{B8515039-04A9-4A80-8235-C4305233D07A}" type="slidenum">
              <a:rPr lang="ar-IQ" smtClean="0"/>
              <a:t>‹#›</a:t>
            </a:fld>
            <a:endParaRPr lang="ar-IQ"/>
          </a:p>
        </p:txBody>
      </p:sp>
    </p:spTree>
    <p:extLst>
      <p:ext uri="{BB962C8B-B14F-4D97-AF65-F5344CB8AC3E}">
        <p14:creationId xmlns:p14="http://schemas.microsoft.com/office/powerpoint/2010/main" val="132511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a:t>Click to edit Master title style</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BFAFA991-C731-4250-A417-8A8F0AB3E9A7}" type="datetimeFigureOut">
              <a:rPr lang="ar-IQ" smtClean="0"/>
              <a:t>09/08/1444</a:t>
            </a:fld>
            <a:endParaRPr lang="ar-IQ"/>
          </a:p>
        </p:txBody>
      </p:sp>
      <p:sp>
        <p:nvSpPr>
          <p:cNvPr id="8" name="Rectangle 5"/>
          <p:cNvSpPr>
            <a:spLocks noGrp="1" noChangeArrowheads="1"/>
          </p:cNvSpPr>
          <p:nvPr>
            <p:ph type="ftr" sz="quarter" idx="11"/>
          </p:nvPr>
        </p:nvSpPr>
        <p:spPr>
          <a:ln/>
        </p:spPr>
        <p:txBody>
          <a:bodyPr/>
          <a:lstStyle>
            <a:lvl1pPr>
              <a:defRPr/>
            </a:lvl1pPr>
          </a:lstStyle>
          <a:p>
            <a:endParaRPr lang="ar-IQ"/>
          </a:p>
        </p:txBody>
      </p:sp>
      <p:sp>
        <p:nvSpPr>
          <p:cNvPr id="9" name="Rectangle 6"/>
          <p:cNvSpPr>
            <a:spLocks noGrp="1" noChangeArrowheads="1"/>
          </p:cNvSpPr>
          <p:nvPr>
            <p:ph type="sldNum" sz="quarter" idx="12"/>
          </p:nvPr>
        </p:nvSpPr>
        <p:spPr>
          <a:ln/>
        </p:spPr>
        <p:txBody>
          <a:bodyPr/>
          <a:lstStyle>
            <a:lvl1pPr>
              <a:defRPr/>
            </a:lvl1pPr>
          </a:lstStyle>
          <a:p>
            <a:fld id="{B8515039-04A9-4A80-8235-C4305233D07A}" type="slidenum">
              <a:rPr lang="ar-IQ" smtClean="0"/>
              <a:t>‹#›</a:t>
            </a:fld>
            <a:endParaRPr lang="ar-IQ"/>
          </a:p>
        </p:txBody>
      </p:sp>
    </p:spTree>
    <p:extLst>
      <p:ext uri="{BB962C8B-B14F-4D97-AF65-F5344CB8AC3E}">
        <p14:creationId xmlns:p14="http://schemas.microsoft.com/office/powerpoint/2010/main" val="352490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BFAFA991-C731-4250-A417-8A8F0AB3E9A7}" type="datetimeFigureOut">
              <a:rPr lang="ar-IQ" smtClean="0"/>
              <a:t>09/08/1444</a:t>
            </a:fld>
            <a:endParaRPr lang="ar-IQ"/>
          </a:p>
        </p:txBody>
      </p:sp>
      <p:sp>
        <p:nvSpPr>
          <p:cNvPr id="4" name="Rectangle 5"/>
          <p:cNvSpPr>
            <a:spLocks noGrp="1" noChangeArrowheads="1"/>
          </p:cNvSpPr>
          <p:nvPr>
            <p:ph type="ftr" sz="quarter" idx="11"/>
          </p:nvPr>
        </p:nvSpPr>
        <p:spPr>
          <a:ln/>
        </p:spPr>
        <p:txBody>
          <a:bodyPr/>
          <a:lstStyle>
            <a:lvl1pPr>
              <a:defRPr/>
            </a:lvl1pPr>
          </a:lstStyle>
          <a:p>
            <a:endParaRPr lang="ar-IQ"/>
          </a:p>
        </p:txBody>
      </p:sp>
      <p:sp>
        <p:nvSpPr>
          <p:cNvPr id="5" name="Rectangle 6"/>
          <p:cNvSpPr>
            <a:spLocks noGrp="1" noChangeArrowheads="1"/>
          </p:cNvSpPr>
          <p:nvPr>
            <p:ph type="sldNum" sz="quarter" idx="12"/>
          </p:nvPr>
        </p:nvSpPr>
        <p:spPr>
          <a:ln/>
        </p:spPr>
        <p:txBody>
          <a:bodyPr/>
          <a:lstStyle>
            <a:lvl1pPr>
              <a:defRPr/>
            </a:lvl1pPr>
          </a:lstStyle>
          <a:p>
            <a:fld id="{B8515039-04A9-4A80-8235-C4305233D07A}" type="slidenum">
              <a:rPr lang="ar-IQ" smtClean="0"/>
              <a:t>‹#›</a:t>
            </a:fld>
            <a:endParaRPr lang="ar-IQ"/>
          </a:p>
        </p:txBody>
      </p:sp>
    </p:spTree>
    <p:extLst>
      <p:ext uri="{BB962C8B-B14F-4D97-AF65-F5344CB8AC3E}">
        <p14:creationId xmlns:p14="http://schemas.microsoft.com/office/powerpoint/2010/main" val="300539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FAFA991-C731-4250-A417-8A8F0AB3E9A7}" type="datetimeFigureOut">
              <a:rPr lang="ar-IQ" smtClean="0"/>
              <a:t>09/08/1444</a:t>
            </a:fld>
            <a:endParaRPr lang="ar-IQ"/>
          </a:p>
        </p:txBody>
      </p:sp>
      <p:sp>
        <p:nvSpPr>
          <p:cNvPr id="3" name="Rectangle 5"/>
          <p:cNvSpPr>
            <a:spLocks noGrp="1" noChangeArrowheads="1"/>
          </p:cNvSpPr>
          <p:nvPr>
            <p:ph type="ftr" sz="quarter" idx="11"/>
          </p:nvPr>
        </p:nvSpPr>
        <p:spPr>
          <a:ln/>
        </p:spPr>
        <p:txBody>
          <a:bodyPr/>
          <a:lstStyle>
            <a:lvl1pPr>
              <a:defRPr/>
            </a:lvl1pPr>
          </a:lstStyle>
          <a:p>
            <a:endParaRPr lang="ar-IQ"/>
          </a:p>
        </p:txBody>
      </p:sp>
      <p:sp>
        <p:nvSpPr>
          <p:cNvPr id="4" name="Rectangle 6"/>
          <p:cNvSpPr>
            <a:spLocks noGrp="1" noChangeArrowheads="1"/>
          </p:cNvSpPr>
          <p:nvPr>
            <p:ph type="sldNum" sz="quarter" idx="12"/>
          </p:nvPr>
        </p:nvSpPr>
        <p:spPr>
          <a:ln/>
        </p:spPr>
        <p:txBody>
          <a:bodyPr/>
          <a:lstStyle>
            <a:lvl1pPr>
              <a:defRPr/>
            </a:lvl1pPr>
          </a:lstStyle>
          <a:p>
            <a:fld id="{B8515039-04A9-4A80-8235-C4305233D07A}" type="slidenum">
              <a:rPr lang="ar-IQ" smtClean="0"/>
              <a:t>‹#›</a:t>
            </a:fld>
            <a:endParaRPr lang="ar-IQ"/>
          </a:p>
        </p:txBody>
      </p:sp>
    </p:spTree>
    <p:extLst>
      <p:ext uri="{BB962C8B-B14F-4D97-AF65-F5344CB8AC3E}">
        <p14:creationId xmlns:p14="http://schemas.microsoft.com/office/powerpoint/2010/main" val="127543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FAFA991-C731-4250-A417-8A8F0AB3E9A7}" type="datetimeFigureOut">
              <a:rPr lang="ar-IQ" smtClean="0"/>
              <a:t>09/08/1444</a:t>
            </a:fld>
            <a:endParaRPr lang="ar-IQ"/>
          </a:p>
        </p:txBody>
      </p:sp>
      <p:sp>
        <p:nvSpPr>
          <p:cNvPr id="6" name="Rectangle 5"/>
          <p:cNvSpPr>
            <a:spLocks noGrp="1" noChangeArrowheads="1"/>
          </p:cNvSpPr>
          <p:nvPr>
            <p:ph type="ftr" sz="quarter" idx="11"/>
          </p:nvPr>
        </p:nvSpPr>
        <p:spPr>
          <a:ln/>
        </p:spPr>
        <p:txBody>
          <a:bodyPr/>
          <a:lstStyle>
            <a:lvl1pPr>
              <a:defRPr/>
            </a:lvl1pPr>
          </a:lstStyle>
          <a:p>
            <a:endParaRPr lang="ar-IQ"/>
          </a:p>
        </p:txBody>
      </p:sp>
      <p:sp>
        <p:nvSpPr>
          <p:cNvPr id="7" name="Rectangle 6"/>
          <p:cNvSpPr>
            <a:spLocks noGrp="1" noChangeArrowheads="1"/>
          </p:cNvSpPr>
          <p:nvPr>
            <p:ph type="sldNum" sz="quarter" idx="12"/>
          </p:nvPr>
        </p:nvSpPr>
        <p:spPr>
          <a:ln/>
        </p:spPr>
        <p:txBody>
          <a:bodyPr/>
          <a:lstStyle>
            <a:lvl1pPr>
              <a:defRPr/>
            </a:lvl1pPr>
          </a:lstStyle>
          <a:p>
            <a:fld id="{B8515039-04A9-4A80-8235-C4305233D07A}" type="slidenum">
              <a:rPr lang="ar-IQ" smtClean="0"/>
              <a:t>‹#›</a:t>
            </a:fld>
            <a:endParaRPr lang="ar-IQ"/>
          </a:p>
        </p:txBody>
      </p:sp>
    </p:spTree>
    <p:extLst>
      <p:ext uri="{BB962C8B-B14F-4D97-AF65-F5344CB8AC3E}">
        <p14:creationId xmlns:p14="http://schemas.microsoft.com/office/powerpoint/2010/main" val="99114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FAFA991-C731-4250-A417-8A8F0AB3E9A7}" type="datetimeFigureOut">
              <a:rPr lang="ar-IQ" smtClean="0"/>
              <a:t>09/08/1444</a:t>
            </a:fld>
            <a:endParaRPr lang="ar-IQ"/>
          </a:p>
        </p:txBody>
      </p:sp>
      <p:sp>
        <p:nvSpPr>
          <p:cNvPr id="6" name="Rectangle 5"/>
          <p:cNvSpPr>
            <a:spLocks noGrp="1" noChangeArrowheads="1"/>
          </p:cNvSpPr>
          <p:nvPr>
            <p:ph type="ftr" sz="quarter" idx="11"/>
          </p:nvPr>
        </p:nvSpPr>
        <p:spPr>
          <a:ln/>
        </p:spPr>
        <p:txBody>
          <a:bodyPr/>
          <a:lstStyle>
            <a:lvl1pPr>
              <a:defRPr/>
            </a:lvl1pPr>
          </a:lstStyle>
          <a:p>
            <a:endParaRPr lang="ar-IQ"/>
          </a:p>
        </p:txBody>
      </p:sp>
      <p:sp>
        <p:nvSpPr>
          <p:cNvPr id="7" name="Rectangle 6"/>
          <p:cNvSpPr>
            <a:spLocks noGrp="1" noChangeArrowheads="1"/>
          </p:cNvSpPr>
          <p:nvPr>
            <p:ph type="sldNum" sz="quarter" idx="12"/>
          </p:nvPr>
        </p:nvSpPr>
        <p:spPr>
          <a:ln/>
        </p:spPr>
        <p:txBody>
          <a:bodyPr/>
          <a:lstStyle>
            <a:lvl1pPr>
              <a:defRPr/>
            </a:lvl1pPr>
          </a:lstStyle>
          <a:p>
            <a:fld id="{B8515039-04A9-4A80-8235-C4305233D07A}" type="slidenum">
              <a:rPr lang="ar-IQ" smtClean="0"/>
              <a:t>‹#›</a:t>
            </a:fld>
            <a:endParaRPr lang="ar-IQ"/>
          </a:p>
        </p:txBody>
      </p:sp>
    </p:spTree>
    <p:extLst>
      <p:ext uri="{BB962C8B-B14F-4D97-AF65-F5344CB8AC3E}">
        <p14:creationId xmlns:p14="http://schemas.microsoft.com/office/powerpoint/2010/main" val="112156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fld id="{BFAFA991-C731-4250-A417-8A8F0AB3E9A7}" type="datetimeFigureOut">
              <a:rPr lang="ar-IQ" smtClean="0"/>
              <a:t>09/08/1444</a:t>
            </a:fld>
            <a:endParaRPr lang="ar-IQ"/>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endParaRPr lang="ar-IQ"/>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5039-04A9-4A80-8235-C4305233D07A}"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image" Target="../media/image7.jpeg" /><Relationship Id="rId1" Type="http://schemas.openxmlformats.org/officeDocument/2006/relationships/slideLayout" Target="../slideLayouts/slideLayout2.xml" /><Relationship Id="rId4" Type="http://schemas.openxmlformats.org/officeDocument/2006/relationships/image" Target="../media/image9.jpg" /></Relationships>
</file>

<file path=ppt/slides/_rels/slide13.xml.rels><?xml version="1.0" encoding="UTF-8" standalone="yes"?>
<Relationships xmlns="http://schemas.openxmlformats.org/package/2006/relationships"><Relationship Id="rId8" Type="http://schemas.openxmlformats.org/officeDocument/2006/relationships/image" Target="../media/image10.png" /><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diagramColors" Target="../diagrams/colors5.xml" /><Relationship Id="rId5" Type="http://schemas.openxmlformats.org/officeDocument/2006/relationships/diagramQuickStyle" Target="../diagrams/quickStyle5.xml" /><Relationship Id="rId4" Type="http://schemas.openxmlformats.org/officeDocument/2006/relationships/diagramLayout" Target="../diagrams/layout5.xml" /></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 /><Relationship Id="rId3" Type="http://schemas.openxmlformats.org/officeDocument/2006/relationships/diagramData" Target="../diagrams/data6.xml" /><Relationship Id="rId7" Type="http://schemas.microsoft.com/office/2007/relationships/diagramDrawing" Target="../diagrams/drawing6.xml" /><Relationship Id="rId12" Type="http://schemas.microsoft.com/office/2007/relationships/diagramDrawing" Target="../diagrams/drawing7.xml"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diagramColors" Target="../diagrams/colors6.xml" /><Relationship Id="rId11" Type="http://schemas.openxmlformats.org/officeDocument/2006/relationships/diagramColors" Target="../diagrams/colors7.xml" /><Relationship Id="rId5" Type="http://schemas.openxmlformats.org/officeDocument/2006/relationships/diagramQuickStyle" Target="../diagrams/quickStyle6.xml" /><Relationship Id="rId10" Type="http://schemas.openxmlformats.org/officeDocument/2006/relationships/diagramQuickStyle" Target="../diagrams/quickStyle7.xml" /><Relationship Id="rId4" Type="http://schemas.openxmlformats.org/officeDocument/2006/relationships/diagramLayout" Target="../diagrams/layout6.xml" /><Relationship Id="rId9" Type="http://schemas.openxmlformats.org/officeDocument/2006/relationships/diagramLayout" Target="../diagrams/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1.png" /><Relationship Id="rId1" Type="http://schemas.openxmlformats.org/officeDocument/2006/relationships/slideLayout" Target="../slideLayouts/slideLayout2.xml" /><Relationship Id="rId4" Type="http://schemas.openxmlformats.org/officeDocument/2006/relationships/image" Target="../media/image13.jpeg" /></Relationships>
</file>

<file path=ppt/slides/_rels/slide16.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image" Target="../media/image14.jpg" /><Relationship Id="rId1" Type="http://schemas.openxmlformats.org/officeDocument/2006/relationships/slideLayout" Target="../slideLayouts/slideLayout2.xml" /><Relationship Id="rId4" Type="http://schemas.openxmlformats.org/officeDocument/2006/relationships/image" Target="../media/image16.jpg" /></Relationships>
</file>

<file path=ppt/slides/_rels/slide17.xml.rels><?xml version="1.0" encoding="UTF-8" standalone="yes"?>
<Relationships xmlns="http://schemas.openxmlformats.org/package/2006/relationships"><Relationship Id="rId3" Type="http://schemas.openxmlformats.org/officeDocument/2006/relationships/image" Target="../media/image18.jpg" /><Relationship Id="rId2" Type="http://schemas.openxmlformats.org/officeDocument/2006/relationships/image" Target="../media/image17.gif"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 /><Relationship Id="rId7" Type="http://schemas.microsoft.com/office/2007/relationships/diagramDrawing" Target="../diagrams/drawing8.xml"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diagramColors" Target="../diagrams/colors8.xml" /><Relationship Id="rId5" Type="http://schemas.openxmlformats.org/officeDocument/2006/relationships/diagramQuickStyle" Target="../diagrams/quickStyle8.xml" /><Relationship Id="rId4" Type="http://schemas.openxmlformats.org/officeDocument/2006/relationships/diagramLayout" Target="../diagrams/layout8.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 /><Relationship Id="rId7" Type="http://schemas.microsoft.com/office/2007/relationships/diagramDrawing" Target="../diagrams/drawing9.xml" /><Relationship Id="rId2" Type="http://schemas.openxmlformats.org/officeDocument/2006/relationships/notesSlide" Target="../notesSlides/notesSlide10.xml" /><Relationship Id="rId1" Type="http://schemas.openxmlformats.org/officeDocument/2006/relationships/slideLayout" Target="../slideLayouts/slideLayout2.xml" /><Relationship Id="rId6" Type="http://schemas.openxmlformats.org/officeDocument/2006/relationships/diagramColors" Target="../diagrams/colors9.xml" /><Relationship Id="rId5" Type="http://schemas.openxmlformats.org/officeDocument/2006/relationships/diagramQuickStyle" Target="../diagrams/quickStyle9.xml" /><Relationship Id="rId4" Type="http://schemas.openxmlformats.org/officeDocument/2006/relationships/diagramLayout" Target="../diagrams/layout9.xml" /></Relationships>
</file>

<file path=ppt/slides/_rels/slide22.xml.rels><?xml version="1.0" encoding="UTF-8" standalone="yes"?>
<Relationships xmlns="http://schemas.openxmlformats.org/package/2006/relationships"><Relationship Id="rId3" Type="http://schemas.openxmlformats.org/officeDocument/2006/relationships/image" Target="../media/image19.jp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3.gif"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26.jpg" /><Relationship Id="rId2" Type="http://schemas.openxmlformats.org/officeDocument/2006/relationships/image" Target="../media/image25.jp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 /><Relationship Id="rId2" Type="http://schemas.openxmlformats.org/officeDocument/2006/relationships/diagramData" Target="../diagrams/data10.xml" /><Relationship Id="rId1" Type="http://schemas.openxmlformats.org/officeDocument/2006/relationships/slideLayout" Target="../slideLayouts/slideLayout2.xml" /><Relationship Id="rId6" Type="http://schemas.microsoft.com/office/2007/relationships/diagramDrawing" Target="../diagrams/drawing10.xml" /><Relationship Id="rId5" Type="http://schemas.openxmlformats.org/officeDocument/2006/relationships/diagramColors" Target="../diagrams/colors10.xml" /><Relationship Id="rId4" Type="http://schemas.openxmlformats.org/officeDocument/2006/relationships/diagramQuickStyle" Target="../diagrams/quickStyle10.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7.jp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28.jpg" /><Relationship Id="rId2" Type="http://schemas.openxmlformats.org/officeDocument/2006/relationships/notesSlide" Target="../notesSlides/notesSlide17.xml" /><Relationship Id="rId1" Type="http://schemas.openxmlformats.org/officeDocument/2006/relationships/slideLayout" Target="../slideLayouts/slideLayout2.xml" /><Relationship Id="rId4" Type="http://schemas.openxmlformats.org/officeDocument/2006/relationships/image" Target="../media/image29.png" /></Relationships>
</file>

<file path=ppt/slides/_rels/slide37.xml.rels><?xml version="1.0" encoding="UTF-8" standalone="yes"?>
<Relationships xmlns="http://schemas.openxmlformats.org/package/2006/relationships"><Relationship Id="rId3" Type="http://schemas.openxmlformats.org/officeDocument/2006/relationships/image" Target="../media/image30.jpg" /><Relationship Id="rId2" Type="http://schemas.openxmlformats.org/officeDocument/2006/relationships/notesSlide" Target="../notesSlides/notesSlide18.xml" /><Relationship Id="rId1" Type="http://schemas.openxmlformats.org/officeDocument/2006/relationships/slideLayout" Target="../slideLayouts/slideLayout2.xml" /><Relationship Id="rId4" Type="http://schemas.openxmlformats.org/officeDocument/2006/relationships/image" Target="../media/image31.png" /></Relationships>
</file>

<file path=ppt/slides/_rels/slide38.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8" Type="http://schemas.openxmlformats.org/officeDocument/2006/relationships/image" Target="../media/image35.png" /><Relationship Id="rId3" Type="http://schemas.openxmlformats.org/officeDocument/2006/relationships/diagramData" Target="../diagrams/data11.xml" /><Relationship Id="rId7" Type="http://schemas.microsoft.com/office/2007/relationships/diagramDrawing" Target="../diagrams/drawing11.xml" /><Relationship Id="rId2" Type="http://schemas.openxmlformats.org/officeDocument/2006/relationships/notesSlide" Target="../notesSlides/notesSlide20.xml" /><Relationship Id="rId1" Type="http://schemas.openxmlformats.org/officeDocument/2006/relationships/slideLayout" Target="../slideLayouts/slideLayout2.xml" /><Relationship Id="rId6" Type="http://schemas.openxmlformats.org/officeDocument/2006/relationships/diagramColors" Target="../diagrams/colors11.xml" /><Relationship Id="rId5" Type="http://schemas.openxmlformats.org/officeDocument/2006/relationships/diagramQuickStyle" Target="../diagrams/quickStyle11.xml" /><Relationship Id="rId4" Type="http://schemas.openxmlformats.org/officeDocument/2006/relationships/diagramLayout" Target="../diagrams/layout11.xml" /></Relationships>
</file>

<file path=ppt/slides/_rels/slide42.xml.rels><?xml version="1.0" encoding="UTF-8" standalone="yes"?>
<Relationships xmlns="http://schemas.openxmlformats.org/package/2006/relationships"><Relationship Id="rId3" Type="http://schemas.openxmlformats.org/officeDocument/2006/relationships/image" Target="../media/image36.jpg" /><Relationship Id="rId2" Type="http://schemas.openxmlformats.org/officeDocument/2006/relationships/notesSlide" Target="../notesSlides/notesSlide21.xml" /><Relationship Id="rId1" Type="http://schemas.openxmlformats.org/officeDocument/2006/relationships/slideLayout" Target="../slideLayouts/slideLayout2.xml" /><Relationship Id="rId4" Type="http://schemas.openxmlformats.org/officeDocument/2006/relationships/image" Target="../media/image37.jpg" /></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2.xml" /><Relationship Id="rId2" Type="http://schemas.openxmlformats.org/officeDocument/2006/relationships/diagramData" Target="../diagrams/data12.xml" /><Relationship Id="rId1" Type="http://schemas.openxmlformats.org/officeDocument/2006/relationships/slideLayout" Target="../slideLayouts/slideLayout2.xml" /><Relationship Id="rId6" Type="http://schemas.microsoft.com/office/2007/relationships/diagramDrawing" Target="../diagrams/drawing12.xml" /><Relationship Id="rId5" Type="http://schemas.openxmlformats.org/officeDocument/2006/relationships/diagramColors" Target="../diagrams/colors12.xml" /><Relationship Id="rId4" Type="http://schemas.openxmlformats.org/officeDocument/2006/relationships/diagramQuickStyle" Target="../diagrams/quickStyle12.xml" /></Relationships>
</file>

<file path=ppt/slides/_rels/slide44.xml.rels><?xml version="1.0" encoding="UTF-8" standalone="yes"?>
<Relationships xmlns="http://schemas.openxmlformats.org/package/2006/relationships"><Relationship Id="rId2" Type="http://schemas.openxmlformats.org/officeDocument/2006/relationships/image" Target="../media/image38.gif"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 /><Relationship Id="rId7" Type="http://schemas.openxmlformats.org/officeDocument/2006/relationships/image" Target="../media/image39.jpeg" /><Relationship Id="rId2" Type="http://schemas.openxmlformats.org/officeDocument/2006/relationships/diagramData" Target="../diagrams/data13.xml" /><Relationship Id="rId1" Type="http://schemas.openxmlformats.org/officeDocument/2006/relationships/slideLayout" Target="../slideLayouts/slideLayout2.xml" /><Relationship Id="rId6" Type="http://schemas.microsoft.com/office/2007/relationships/diagramDrawing" Target="../diagrams/drawing13.xml" /><Relationship Id="rId5" Type="http://schemas.openxmlformats.org/officeDocument/2006/relationships/diagramColors" Target="../diagrams/colors13.xml" /><Relationship Id="rId4" Type="http://schemas.openxmlformats.org/officeDocument/2006/relationships/diagramQuickStyle" Target="../diagrams/quickStyle13.xml" /></Relationships>
</file>

<file path=ppt/slides/_rels/slide46.xml.rels><?xml version="1.0" encoding="UTF-8" standalone="yes"?>
<Relationships xmlns="http://schemas.openxmlformats.org/package/2006/relationships"><Relationship Id="rId2" Type="http://schemas.openxmlformats.org/officeDocument/2006/relationships/image" Target="../media/image40.jp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41.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notesSlide" Target="../notesSlides/notesSlide1.xml" /><Relationship Id="rId1" Type="http://schemas.openxmlformats.org/officeDocument/2006/relationships/slideLayout" Target="../slideLayouts/slideLayout2.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6"/>
            <a:ext cx="7772400" cy="1470025"/>
          </a:xfrm>
        </p:spPr>
        <p:txBody>
          <a:bodyPr/>
          <a:lstStyle/>
          <a:p>
            <a:r>
              <a:rPr lang="en-US" sz="5400" b="1" dirty="0">
                <a:ln w="22225">
                  <a:solidFill>
                    <a:schemeClr val="accent2"/>
                  </a:solidFill>
                  <a:prstDash val="solid"/>
                </a:ln>
                <a:solidFill>
                  <a:schemeClr val="accent2">
                    <a:lumMod val="40000"/>
                    <a:lumOff val="60000"/>
                  </a:schemeClr>
                </a:solidFill>
              </a:rPr>
              <a:t>Osteoarthritis </a:t>
            </a:r>
            <a:endParaRPr lang="ar-IQ" sz="5400" b="1" dirty="0">
              <a:ln w="22225">
                <a:solidFill>
                  <a:schemeClr val="accent2"/>
                </a:solidFill>
                <a:prstDash val="solid"/>
              </a:ln>
              <a:solidFill>
                <a:schemeClr val="accent2">
                  <a:lumMod val="40000"/>
                  <a:lumOff val="60000"/>
                </a:schemeClr>
              </a:solidFill>
            </a:endParaRPr>
          </a:p>
        </p:txBody>
      </p:sp>
      <p:sp>
        <p:nvSpPr>
          <p:cNvPr id="3" name="Subtitle 2"/>
          <p:cNvSpPr>
            <a:spLocks noGrp="1"/>
          </p:cNvSpPr>
          <p:nvPr>
            <p:ph type="subTitle" idx="1"/>
          </p:nvPr>
        </p:nvSpPr>
        <p:spPr/>
        <p:txBody>
          <a:bodyPr/>
          <a:lstStyle/>
          <a:p>
            <a:r>
              <a:rPr lang="en-US" dirty="0"/>
              <a:t>Mustafa Al-Badran</a:t>
            </a:r>
          </a:p>
          <a:p>
            <a:r>
              <a:rPr lang="en-US" sz="2400" dirty="0"/>
              <a:t>CABM FIBMS</a:t>
            </a:r>
          </a:p>
          <a:p>
            <a:r>
              <a:rPr lang="en-US" sz="2400" dirty="0"/>
              <a:t>Internist and Rheumatologist </a:t>
            </a:r>
            <a:endParaRPr lang="ar-IQ" sz="2400" dirty="0"/>
          </a:p>
        </p:txBody>
      </p:sp>
    </p:spTree>
    <p:extLst>
      <p:ext uri="{BB962C8B-B14F-4D97-AF65-F5344CB8AC3E}">
        <p14:creationId xmlns:p14="http://schemas.microsoft.com/office/powerpoint/2010/main" val="316602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37" y="5229200"/>
            <a:ext cx="8229600" cy="1143000"/>
          </a:xfrm>
        </p:spPr>
        <p:txBody>
          <a:bodyPr/>
          <a:lstStyle/>
          <a:p>
            <a:r>
              <a:rPr lang="en-US" sz="2800" kern="1200" dirty="0">
                <a:solidFill>
                  <a:schemeClr val="tx1"/>
                </a:solidFill>
              </a:rPr>
              <a:t>Slipped Capital Femoral Epiphysis</a:t>
            </a:r>
            <a:endParaRPr lang="ar-IQ"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284" y="531427"/>
            <a:ext cx="8229600" cy="4470565"/>
          </a:xfrm>
        </p:spPr>
      </p:pic>
    </p:spTree>
    <p:extLst>
      <p:ext uri="{BB962C8B-B14F-4D97-AF65-F5344CB8AC3E}">
        <p14:creationId xmlns:p14="http://schemas.microsoft.com/office/powerpoint/2010/main" val="281072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581128"/>
            <a:ext cx="8229600" cy="1143000"/>
          </a:xfrm>
        </p:spPr>
        <p:txBody>
          <a:bodyPr/>
          <a:lstStyle/>
          <a:p>
            <a:r>
              <a:rPr lang="en-US" sz="2800" kern="1200" dirty="0">
                <a:solidFill>
                  <a:schemeClr val="tx1"/>
                </a:solidFill>
              </a:rPr>
              <a:t>Paget disease </a:t>
            </a:r>
            <a:endParaRPr lang="ar-IQ"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692696"/>
            <a:ext cx="8229600" cy="4059936"/>
          </a:xfrm>
        </p:spPr>
      </p:pic>
    </p:spTree>
    <p:extLst>
      <p:ext uri="{BB962C8B-B14F-4D97-AF65-F5344CB8AC3E}">
        <p14:creationId xmlns:p14="http://schemas.microsoft.com/office/powerpoint/2010/main" val="3722284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923" y="3140968"/>
            <a:ext cx="4303230" cy="432048"/>
          </a:xfrm>
        </p:spPr>
        <p:txBody>
          <a:bodyPr/>
          <a:lstStyle/>
          <a:p>
            <a:r>
              <a:rPr lang="en-US" sz="2800" dirty="0">
                <a:solidFill>
                  <a:srgbClr val="231F20"/>
                </a:solidFill>
                <a:latin typeface="Arial Rounded MT Bold" panose="020F0704030504030204" pitchFamily="34" charset="0"/>
              </a:rPr>
              <a:t>Miners</a:t>
            </a:r>
            <a:endParaRPr lang="ar-IQ"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0587" y="548680"/>
            <a:ext cx="4095430" cy="255484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540" y="548905"/>
            <a:ext cx="3838908" cy="2554619"/>
          </a:xfrm>
          <a:prstGeom prst="rect">
            <a:avLst/>
          </a:prstGeom>
        </p:spPr>
      </p:pic>
      <p:sp>
        <p:nvSpPr>
          <p:cNvPr id="6" name="TextBox 5"/>
          <p:cNvSpPr txBox="1"/>
          <p:nvPr/>
        </p:nvSpPr>
        <p:spPr>
          <a:xfrm>
            <a:off x="5436096" y="3068960"/>
            <a:ext cx="2088232" cy="523220"/>
          </a:xfrm>
          <a:prstGeom prst="rect">
            <a:avLst/>
          </a:prstGeom>
          <a:noFill/>
        </p:spPr>
        <p:txBody>
          <a:bodyPr wrap="square" rtlCol="1">
            <a:spAutoFit/>
          </a:bodyPr>
          <a:lstStyle/>
          <a:p>
            <a:pPr algn="ctr" rtl="0"/>
            <a:r>
              <a:rPr lang="en-US" sz="2800" dirty="0"/>
              <a:t>Farmers</a:t>
            </a:r>
            <a:endParaRPr lang="ar-IQ" sz="2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573016"/>
            <a:ext cx="7785115" cy="2374854"/>
          </a:xfrm>
          <a:prstGeom prst="rect">
            <a:avLst/>
          </a:prstGeom>
        </p:spPr>
      </p:pic>
      <p:sp>
        <p:nvSpPr>
          <p:cNvPr id="8" name="Rectangle 7"/>
          <p:cNvSpPr/>
          <p:nvPr/>
        </p:nvSpPr>
        <p:spPr>
          <a:xfrm>
            <a:off x="2691869" y="5947870"/>
            <a:ext cx="3966984" cy="523220"/>
          </a:xfrm>
          <a:prstGeom prst="rect">
            <a:avLst/>
          </a:prstGeom>
        </p:spPr>
        <p:txBody>
          <a:bodyPr wrap="none">
            <a:spAutoFit/>
          </a:bodyPr>
          <a:lstStyle/>
          <a:p>
            <a:r>
              <a:rPr lang="en-US" sz="2800" dirty="0">
                <a:solidFill>
                  <a:srgbClr val="231F20"/>
                </a:solidFill>
                <a:latin typeface="Arial Rounded MT Bold" panose="020F0704030504030204" pitchFamily="34" charset="0"/>
              </a:rPr>
              <a:t>Professional Athletes </a:t>
            </a:r>
            <a:endParaRPr lang="ar-IQ" sz="2800" dirty="0"/>
          </a:p>
        </p:txBody>
      </p:sp>
    </p:spTree>
    <p:extLst>
      <p:ext uri="{BB962C8B-B14F-4D97-AF65-F5344CB8AC3E}">
        <p14:creationId xmlns:p14="http://schemas.microsoft.com/office/powerpoint/2010/main" val="112471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92657615"/>
              </p:ext>
            </p:extLst>
          </p:nvPr>
        </p:nvGraphicFramePr>
        <p:xfrm>
          <a:off x="611560" y="836712"/>
          <a:ext cx="79208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ded Corner 2"/>
          <p:cNvSpPr/>
          <p:nvPr/>
        </p:nvSpPr>
        <p:spPr>
          <a:xfrm>
            <a:off x="683568" y="836712"/>
            <a:ext cx="2592288" cy="1224136"/>
          </a:xfrm>
          <a:prstGeom prst="foldedCorner">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solidFill>
                  <a:schemeClr val="tx1"/>
                </a:solidFill>
              </a:rPr>
              <a:t>Pathology</a:t>
            </a:r>
            <a:r>
              <a:rPr lang="en-US" sz="3200" dirty="0"/>
              <a:t> </a:t>
            </a:r>
            <a:endParaRPr lang="ar-IQ" sz="3200" dirty="0"/>
          </a:p>
        </p:txBody>
      </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b="6598"/>
          <a:stretch/>
        </p:blipFill>
        <p:spPr>
          <a:xfrm>
            <a:off x="1043608" y="3645024"/>
            <a:ext cx="3706994" cy="2736304"/>
          </a:xfrm>
          <a:prstGeom prst="rect">
            <a:avLst/>
          </a:prstGeom>
        </p:spPr>
      </p:pic>
    </p:spTree>
    <p:extLst>
      <p:ext uri="{BB962C8B-B14F-4D97-AF65-F5344CB8AC3E}">
        <p14:creationId xmlns:p14="http://schemas.microsoft.com/office/powerpoint/2010/main" val="51264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graphicEl>
                                              <a:dgm id="{2A191DA9-4D52-4ACD-A752-68F963A204D6}"/>
                                            </p:graphicEl>
                                          </p:spTgt>
                                        </p:tgtEl>
                                        <p:attrNameLst>
                                          <p:attrName>style.visibility</p:attrName>
                                        </p:attrNameLst>
                                      </p:cBhvr>
                                      <p:to>
                                        <p:strVal val="visible"/>
                                      </p:to>
                                    </p:set>
                                    <p:anim calcmode="lin" valueType="num">
                                      <p:cBhvr>
                                        <p:cTn id="7" dur="500" fill="hold"/>
                                        <p:tgtEl>
                                          <p:spTgt spid="2">
                                            <p:graphicEl>
                                              <a:dgm id="{2A191DA9-4D52-4ACD-A752-68F963A204D6}"/>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2A191DA9-4D52-4ACD-A752-68F963A204D6}"/>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2A191DA9-4D52-4ACD-A752-68F963A204D6}"/>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graphicEl>
                                              <a:dgm id="{0C8CD645-D560-4114-9038-B829EFC75C32}"/>
                                            </p:graphicEl>
                                          </p:spTgt>
                                        </p:tgtEl>
                                        <p:attrNameLst>
                                          <p:attrName>style.visibility</p:attrName>
                                        </p:attrNameLst>
                                      </p:cBhvr>
                                      <p:to>
                                        <p:strVal val="visible"/>
                                      </p:to>
                                    </p:set>
                                    <p:anim calcmode="lin" valueType="num">
                                      <p:cBhvr>
                                        <p:cTn id="13" dur="500" fill="hold"/>
                                        <p:tgtEl>
                                          <p:spTgt spid="2">
                                            <p:graphicEl>
                                              <a:dgm id="{0C8CD645-D560-4114-9038-B829EFC75C32}"/>
                                            </p:graphicEl>
                                          </p:spTgt>
                                        </p:tgtEl>
                                        <p:attrNameLst>
                                          <p:attrName>ppt_w</p:attrName>
                                        </p:attrNameLst>
                                      </p:cBhvr>
                                      <p:tavLst>
                                        <p:tav tm="0">
                                          <p:val>
                                            <p:fltVal val="0"/>
                                          </p:val>
                                        </p:tav>
                                        <p:tav tm="100000">
                                          <p:val>
                                            <p:strVal val="#ppt_w"/>
                                          </p:val>
                                        </p:tav>
                                      </p:tavLst>
                                    </p:anim>
                                    <p:anim calcmode="lin" valueType="num">
                                      <p:cBhvr>
                                        <p:cTn id="14" dur="500" fill="hold"/>
                                        <p:tgtEl>
                                          <p:spTgt spid="2">
                                            <p:graphicEl>
                                              <a:dgm id="{0C8CD645-D560-4114-9038-B829EFC75C32}"/>
                                            </p:graphicEl>
                                          </p:spTgt>
                                        </p:tgtEl>
                                        <p:attrNameLst>
                                          <p:attrName>ppt_h</p:attrName>
                                        </p:attrNameLst>
                                      </p:cBhvr>
                                      <p:tavLst>
                                        <p:tav tm="0">
                                          <p:val>
                                            <p:fltVal val="0"/>
                                          </p:val>
                                        </p:tav>
                                        <p:tav tm="100000">
                                          <p:val>
                                            <p:strVal val="#ppt_h"/>
                                          </p:val>
                                        </p:tav>
                                      </p:tavLst>
                                    </p:anim>
                                    <p:animEffect transition="in" filter="fade">
                                      <p:cBhvr>
                                        <p:cTn id="15" dur="500"/>
                                        <p:tgtEl>
                                          <p:spTgt spid="2">
                                            <p:graphicEl>
                                              <a:dgm id="{0C8CD645-D560-4114-9038-B829EFC75C32}"/>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graphicEl>
                                              <a:dgm id="{6409D036-8B53-4E26-8897-A71FA79101BB}"/>
                                            </p:graphicEl>
                                          </p:spTgt>
                                        </p:tgtEl>
                                        <p:attrNameLst>
                                          <p:attrName>style.visibility</p:attrName>
                                        </p:attrNameLst>
                                      </p:cBhvr>
                                      <p:to>
                                        <p:strVal val="visible"/>
                                      </p:to>
                                    </p:set>
                                    <p:anim calcmode="lin" valueType="num">
                                      <p:cBhvr>
                                        <p:cTn id="19" dur="500" fill="hold"/>
                                        <p:tgtEl>
                                          <p:spTgt spid="2">
                                            <p:graphicEl>
                                              <a:dgm id="{6409D036-8B53-4E26-8897-A71FA79101BB}"/>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6409D036-8B53-4E26-8897-A71FA79101BB}"/>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6409D036-8B53-4E26-8897-A71FA79101BB}"/>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graphicEl>
                                              <a:dgm id="{1EDFEE7B-6503-4A75-951A-440D708EF5F3}"/>
                                            </p:graphicEl>
                                          </p:spTgt>
                                        </p:tgtEl>
                                        <p:attrNameLst>
                                          <p:attrName>style.visibility</p:attrName>
                                        </p:attrNameLst>
                                      </p:cBhvr>
                                      <p:to>
                                        <p:strVal val="visible"/>
                                      </p:to>
                                    </p:set>
                                    <p:anim calcmode="lin" valueType="num">
                                      <p:cBhvr>
                                        <p:cTn id="25" dur="500" fill="hold"/>
                                        <p:tgtEl>
                                          <p:spTgt spid="2">
                                            <p:graphicEl>
                                              <a:dgm id="{1EDFEE7B-6503-4A75-951A-440D708EF5F3}"/>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1EDFEE7B-6503-4A75-951A-440D708EF5F3}"/>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1EDFEE7B-6503-4A75-951A-440D708EF5F3}"/>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
                                            <p:graphicEl>
                                              <a:dgm id="{D46DCCAC-8C73-4C03-952D-7C563A59D863}"/>
                                            </p:graphicEl>
                                          </p:spTgt>
                                        </p:tgtEl>
                                        <p:attrNameLst>
                                          <p:attrName>style.visibility</p:attrName>
                                        </p:attrNameLst>
                                      </p:cBhvr>
                                      <p:to>
                                        <p:strVal val="visible"/>
                                      </p:to>
                                    </p:set>
                                    <p:anim calcmode="lin" valueType="num">
                                      <p:cBhvr>
                                        <p:cTn id="31" dur="500" fill="hold"/>
                                        <p:tgtEl>
                                          <p:spTgt spid="2">
                                            <p:graphicEl>
                                              <a:dgm id="{D46DCCAC-8C73-4C03-952D-7C563A59D863}"/>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D46DCCAC-8C73-4C03-952D-7C563A59D863}"/>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D46DCCAC-8C73-4C03-952D-7C563A59D8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7140377"/>
              </p:ext>
            </p:extLst>
          </p:nvPr>
        </p:nvGraphicFramePr>
        <p:xfrm>
          <a:off x="683568" y="548680"/>
          <a:ext cx="7920880" cy="288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131824293"/>
              </p:ext>
            </p:extLst>
          </p:nvPr>
        </p:nvGraphicFramePr>
        <p:xfrm>
          <a:off x="755576" y="4122947"/>
          <a:ext cx="7704856" cy="20423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Rectangle 4"/>
          <p:cNvSpPr/>
          <p:nvPr/>
        </p:nvSpPr>
        <p:spPr>
          <a:xfrm>
            <a:off x="3014742" y="3618659"/>
            <a:ext cx="3357458"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lvl="0"/>
            <a:r>
              <a:rPr lang="en-US" sz="3200" b="1" dirty="0">
                <a:ln/>
                <a:solidFill>
                  <a:schemeClr val="accent4"/>
                </a:solidFill>
              </a:rPr>
              <a:t>Genetic factors </a:t>
            </a:r>
            <a:endParaRPr lang="ar-IQ" sz="3200" b="1" dirty="0">
              <a:ln/>
              <a:solidFill>
                <a:schemeClr val="accent4"/>
              </a:solidFill>
            </a:endParaRPr>
          </a:p>
        </p:txBody>
      </p:sp>
    </p:spTree>
    <p:extLst>
      <p:ext uri="{BB962C8B-B14F-4D97-AF65-F5344CB8AC3E}">
        <p14:creationId xmlns:p14="http://schemas.microsoft.com/office/powerpoint/2010/main" val="253080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321" r="48209"/>
          <a:stretch/>
        </p:blipFill>
        <p:spPr>
          <a:xfrm>
            <a:off x="1377407" y="140057"/>
            <a:ext cx="3312368" cy="315400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5519" y="133885"/>
            <a:ext cx="3166351" cy="316635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0523" y="3359976"/>
            <a:ext cx="4546912" cy="3381392"/>
          </a:xfrm>
          <a:prstGeom prst="rect">
            <a:avLst/>
          </a:prstGeom>
        </p:spPr>
      </p:pic>
    </p:spTree>
    <p:extLst>
      <p:ext uri="{BB962C8B-B14F-4D97-AF65-F5344CB8AC3E}">
        <p14:creationId xmlns:p14="http://schemas.microsoft.com/office/powerpoint/2010/main" val="336530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424936" cy="4525963"/>
          </a:xfrm>
        </p:spPr>
        <p:txBody>
          <a:bodyPr/>
          <a:lstStyle/>
          <a:p>
            <a:pPr algn="l" rtl="0"/>
            <a:r>
              <a:rPr lang="en-US" sz="2800" dirty="0">
                <a:solidFill>
                  <a:srgbClr val="231F20"/>
                </a:solidFill>
                <a:latin typeface="Arial Rounded MT Bold" panose="020F0704030504030204" pitchFamily="34" charset="0"/>
              </a:rPr>
              <a:t>The synovium shows low grade inflammation </a:t>
            </a:r>
          </a:p>
          <a:p>
            <a:pPr algn="l" rtl="0"/>
            <a:r>
              <a:rPr lang="en-US" sz="2800" dirty="0">
                <a:solidFill>
                  <a:srgbClr val="231F20"/>
                </a:solidFill>
                <a:latin typeface="Arial Rounded MT Bold" panose="020F0704030504030204" pitchFamily="34" charset="0"/>
              </a:rPr>
              <a:t>Chondroid metaplasia result in osteochondral bodies within the synovium</a:t>
            </a:r>
          </a:p>
          <a:p>
            <a:pPr algn="l" rtl="0"/>
            <a:endParaRPr lang="en-US" sz="2800" dirty="0">
              <a:solidFill>
                <a:srgbClr val="231F20"/>
              </a:solidFill>
              <a:latin typeface="Arial Rounded MT Bold" panose="020F0704030504030204" pitchFamily="34" charset="0"/>
            </a:endParaRPr>
          </a:p>
          <a:p>
            <a:pPr algn="l" rtl="0"/>
            <a:endParaRPr lang="en-US" sz="2800" dirty="0">
              <a:solidFill>
                <a:srgbClr val="231F20"/>
              </a:solidFill>
              <a:latin typeface="Arial Rounded MT Bold" panose="020F0704030504030204" pitchFamily="34" charset="0"/>
            </a:endParaRPr>
          </a:p>
          <a:p>
            <a:pPr algn="l" rtl="0"/>
            <a:endParaRPr lang="en-US" sz="2800" dirty="0">
              <a:solidFill>
                <a:srgbClr val="231F20"/>
              </a:solidFill>
              <a:latin typeface="Arial Rounded MT Bold" panose="020F0704030504030204" pitchFamily="34" charset="0"/>
            </a:endParaRPr>
          </a:p>
          <a:p>
            <a:pPr marL="0" indent="0" algn="l" rtl="0">
              <a:buNone/>
            </a:pPr>
            <a:endParaRPr lang="en-US" sz="2800" dirty="0">
              <a:solidFill>
                <a:srgbClr val="231F20"/>
              </a:solidFill>
              <a:latin typeface="Arial Rounded MT Bold" panose="020F0704030504030204" pitchFamily="34" charset="0"/>
            </a:endParaRPr>
          </a:p>
          <a:p>
            <a:pPr marL="0" indent="0" algn="l" rtl="0">
              <a:buNone/>
            </a:pPr>
            <a:endParaRPr lang="en-US" sz="2800" dirty="0">
              <a:solidFill>
                <a:srgbClr val="231F20"/>
              </a:solidFill>
              <a:latin typeface="Arial Rounded MT Bold" panose="020F0704030504030204" pitchFamily="34" charset="0"/>
            </a:endParaRPr>
          </a:p>
          <a:p>
            <a:pPr algn="l" rtl="0"/>
            <a:r>
              <a:rPr lang="en-US" sz="2800" dirty="0">
                <a:solidFill>
                  <a:srgbClr val="231F20"/>
                </a:solidFill>
                <a:latin typeface="Arial Rounded MT Bold" panose="020F0704030504030204" pitchFamily="34" charset="0"/>
              </a:rPr>
              <a:t>The outer capsule  thickens and contracts</a:t>
            </a:r>
          </a:p>
          <a:p>
            <a:pPr algn="l" rtl="0"/>
            <a:r>
              <a:rPr lang="en-US" sz="2800" dirty="0">
                <a:solidFill>
                  <a:srgbClr val="231F20"/>
                </a:solidFill>
                <a:latin typeface="Arial Rounded MT Bold" panose="020F0704030504030204" pitchFamily="34" charset="0"/>
              </a:rPr>
              <a:t>The muscles surrounding affected joints show evidence of wasting and non-specific type II fibre atrophy</a:t>
            </a:r>
            <a:r>
              <a:rPr lang="en-US" sz="2800" dirty="0">
                <a:latin typeface="Arial Rounded MT Bold" panose="020F0704030504030204" pitchFamily="34" charset="0"/>
              </a:rPr>
              <a:t> </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374"/>
          <a:stretch/>
        </p:blipFill>
        <p:spPr>
          <a:xfrm>
            <a:off x="1288373" y="1974583"/>
            <a:ext cx="1970230" cy="25364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974583"/>
            <a:ext cx="1980734" cy="253417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4473"/>
          <a:stretch/>
        </p:blipFill>
        <p:spPr>
          <a:xfrm>
            <a:off x="5298323" y="1974582"/>
            <a:ext cx="2560137" cy="2545659"/>
          </a:xfrm>
          <a:prstGeom prst="rect">
            <a:avLst/>
          </a:prstGeom>
        </p:spPr>
      </p:pic>
    </p:spTree>
    <p:extLst>
      <p:ext uri="{BB962C8B-B14F-4D97-AF65-F5344CB8AC3E}">
        <p14:creationId xmlns:p14="http://schemas.microsoft.com/office/powerpoint/2010/main" val="212872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Arial Rounded MT Bold" panose="020F0704030504030204" pitchFamily="34" charset="0"/>
              </a:rPr>
              <a:t>Clinical features</a:t>
            </a:r>
            <a:r>
              <a:rPr lang="en-US" sz="4000" dirty="0">
                <a:latin typeface="Arial Rounded MT Bold" panose="020F0704030504030204" pitchFamily="34" charset="0"/>
              </a:rPr>
              <a:t> </a:t>
            </a:r>
            <a:endParaRPr lang="ar-IQ" sz="4000" dirty="0">
              <a:latin typeface="Arial Rounded MT Bold" panose="020F0704030504030204" pitchFamily="34" charset="0"/>
            </a:endParaRPr>
          </a:p>
        </p:txBody>
      </p:sp>
      <p:sp>
        <p:nvSpPr>
          <p:cNvPr id="3" name="Content Placeholder 2"/>
          <p:cNvSpPr>
            <a:spLocks noGrp="1"/>
          </p:cNvSpPr>
          <p:nvPr>
            <p:ph idx="1"/>
          </p:nvPr>
        </p:nvSpPr>
        <p:spPr>
          <a:xfrm>
            <a:off x="457200" y="1417638"/>
            <a:ext cx="5194920" cy="4708525"/>
          </a:xfrm>
        </p:spPr>
        <p:txBody>
          <a:bodyPr/>
          <a:lstStyle/>
          <a:p>
            <a:pPr algn="l" rtl="0"/>
            <a:r>
              <a:rPr lang="en-US" sz="2800" dirty="0">
                <a:solidFill>
                  <a:srgbClr val="231F20"/>
                </a:solidFill>
                <a:latin typeface="Arial Rounded MT Bold" panose="020F0704030504030204" pitchFamily="34" charset="0"/>
              </a:rPr>
              <a:t>OA has a characteristic distribution, mainly targeting the hips, knees, PIP and DIP joints of the hands, neck and lumbar spine</a:t>
            </a:r>
            <a:br>
              <a:rPr lang="en-US" sz="2800" dirty="0">
                <a:solidFill>
                  <a:srgbClr val="231F20"/>
                </a:solidFill>
                <a:latin typeface="Arial Rounded MT Bold" panose="020F0704030504030204" pitchFamily="34" charset="0"/>
              </a:rPr>
            </a:b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7460" y="1363663"/>
            <a:ext cx="2854980" cy="5044134"/>
          </a:xfrm>
          <a:prstGeom prst="rect">
            <a:avLst/>
          </a:prstGeom>
          <a:ln>
            <a:noFill/>
          </a:ln>
          <a:effectLst>
            <a:softEdge rad="11250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72" t="6187" r="32991"/>
          <a:stretch/>
        </p:blipFill>
        <p:spPr>
          <a:xfrm>
            <a:off x="1835696" y="3888027"/>
            <a:ext cx="3528392" cy="2253257"/>
          </a:xfrm>
          <a:prstGeom prst="rect">
            <a:avLst/>
          </a:prstGeom>
        </p:spPr>
      </p:pic>
    </p:spTree>
    <p:extLst>
      <p:ext uri="{BB962C8B-B14F-4D97-AF65-F5344CB8AC3E}">
        <p14:creationId xmlns:p14="http://schemas.microsoft.com/office/powerpoint/2010/main" val="2131371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1761084"/>
              </p:ext>
            </p:extLst>
          </p:nvPr>
        </p:nvGraphicFramePr>
        <p:xfrm>
          <a:off x="467544" y="548680"/>
          <a:ext cx="82296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907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lstStyle/>
          <a:p>
            <a:pPr rtl="0"/>
            <a:r>
              <a:rPr lang="en-US" sz="4000" dirty="0"/>
              <a:t>Symptoms and signs of Osteoarthritis</a:t>
            </a:r>
            <a:endParaRPr lang="ar-IQ" sz="4000" dirty="0"/>
          </a:p>
        </p:txBody>
      </p:sp>
      <p:sp>
        <p:nvSpPr>
          <p:cNvPr id="3" name="Content Placeholder 2"/>
          <p:cNvSpPr>
            <a:spLocks noGrp="1"/>
          </p:cNvSpPr>
          <p:nvPr>
            <p:ph idx="1"/>
          </p:nvPr>
        </p:nvSpPr>
        <p:spPr>
          <a:xfrm>
            <a:off x="457200" y="1927373"/>
            <a:ext cx="8229600" cy="4525963"/>
          </a:xfrm>
        </p:spPr>
        <p:txBody>
          <a:bodyPr/>
          <a:lstStyle/>
          <a:p>
            <a:pPr marL="0" indent="0" algn="ctr" rtl="0">
              <a:buNone/>
            </a:pPr>
            <a:r>
              <a:rPr lang="en-US" sz="3600" dirty="0"/>
              <a:t>O.A Pain </a:t>
            </a:r>
          </a:p>
          <a:p>
            <a:pPr algn="l" rtl="0"/>
            <a:r>
              <a:rPr lang="en-US" sz="2800" dirty="0"/>
              <a:t>Insidious onset over months or years</a:t>
            </a:r>
          </a:p>
          <a:p>
            <a:pPr algn="l" rtl="0"/>
            <a:r>
              <a:rPr lang="en-US" sz="2800" dirty="0"/>
              <a:t>Intermittent (‘good days, bad days’)</a:t>
            </a:r>
          </a:p>
          <a:p>
            <a:pPr algn="l" rtl="0"/>
            <a:r>
              <a:rPr lang="en-US" sz="2800" dirty="0"/>
              <a:t>Related to movement and weight-bearing, relieved by rest</a:t>
            </a:r>
          </a:p>
          <a:p>
            <a:pPr algn="l" rtl="0"/>
            <a:r>
              <a:rPr lang="en-US" sz="2800" dirty="0"/>
              <a:t>Only brief (&lt; 15 mins) morning stiffness and brief (&lt; 5 mins)‘gelling’ after rest</a:t>
            </a:r>
          </a:p>
          <a:p>
            <a:pPr algn="l" rtl="0"/>
            <a:r>
              <a:rPr lang="en-US" sz="2800" dirty="0"/>
              <a:t>Only one or a few joints painful</a:t>
            </a:r>
            <a:endParaRPr lang="ar-IQ" sz="2800" dirty="0"/>
          </a:p>
        </p:txBody>
      </p:sp>
    </p:spTree>
    <p:extLst>
      <p:ext uri="{BB962C8B-B14F-4D97-AF65-F5344CB8AC3E}">
        <p14:creationId xmlns:p14="http://schemas.microsoft.com/office/powerpoint/2010/main" val="82459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548680"/>
            <a:ext cx="4104456" cy="5766965"/>
          </a:xfrm>
        </p:spPr>
      </p:pic>
    </p:spTree>
    <p:extLst>
      <p:ext uri="{BB962C8B-B14F-4D97-AF65-F5344CB8AC3E}">
        <p14:creationId xmlns:p14="http://schemas.microsoft.com/office/powerpoint/2010/main" val="3346223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Signs</a:t>
            </a:r>
            <a:endParaRPr lang="ar-IQ" dirty="0"/>
          </a:p>
        </p:txBody>
      </p:sp>
      <p:sp>
        <p:nvSpPr>
          <p:cNvPr id="3" name="Content Placeholder 2"/>
          <p:cNvSpPr>
            <a:spLocks noGrp="1"/>
          </p:cNvSpPr>
          <p:nvPr>
            <p:ph idx="1"/>
          </p:nvPr>
        </p:nvSpPr>
        <p:spPr>
          <a:xfrm>
            <a:off x="457200" y="1412776"/>
            <a:ext cx="8229600" cy="4896544"/>
          </a:xfrm>
        </p:spPr>
        <p:txBody>
          <a:bodyPr/>
          <a:lstStyle/>
          <a:p>
            <a:pPr algn="l" rtl="0"/>
            <a:r>
              <a:rPr lang="en-US" sz="2800" dirty="0"/>
              <a:t>Muscle weakness and wasting</a:t>
            </a:r>
          </a:p>
          <a:p>
            <a:pPr algn="l" rtl="0"/>
            <a:r>
              <a:rPr lang="en-US" sz="2800" dirty="0"/>
              <a:t>Bony swelling around joint margins</a:t>
            </a:r>
          </a:p>
          <a:p>
            <a:pPr algn="l" rtl="0"/>
            <a:r>
              <a:rPr lang="en-US" sz="2800" dirty="0"/>
              <a:t>Deformity (Without instability)</a:t>
            </a:r>
          </a:p>
          <a:p>
            <a:pPr algn="l" rtl="0"/>
            <a:r>
              <a:rPr lang="en-US" sz="2800" dirty="0"/>
              <a:t>Joint-line or periarticular tenderness</a:t>
            </a:r>
          </a:p>
          <a:p>
            <a:pPr algn="l" rtl="0"/>
            <a:r>
              <a:rPr lang="en-US" sz="2800" dirty="0"/>
              <a:t>Restricted movement due to </a:t>
            </a:r>
          </a:p>
          <a:p>
            <a:pPr lvl="1" algn="l" rtl="0"/>
            <a:r>
              <a:rPr lang="en-US" sz="2400" dirty="0"/>
              <a:t>Capsular thickening </a:t>
            </a:r>
          </a:p>
          <a:p>
            <a:pPr lvl="1" algn="l" rtl="0"/>
            <a:r>
              <a:rPr lang="en-US" sz="2400" dirty="0"/>
              <a:t>Blocking by osteophyte</a:t>
            </a:r>
          </a:p>
          <a:p>
            <a:pPr algn="l" rtl="0"/>
            <a:r>
              <a:rPr lang="en-US" sz="2800" dirty="0"/>
              <a:t>Palpable, sometimes audible, coarse crepitus *</a:t>
            </a:r>
          </a:p>
        </p:txBody>
      </p:sp>
    </p:spTree>
    <p:extLst>
      <p:ext uri="{BB962C8B-B14F-4D97-AF65-F5344CB8AC3E}">
        <p14:creationId xmlns:p14="http://schemas.microsoft.com/office/powerpoint/2010/main" val="318452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781012749"/>
              </p:ext>
            </p:extLst>
          </p:nvPr>
        </p:nvGraphicFramePr>
        <p:xfrm>
          <a:off x="467544" y="764704"/>
          <a:ext cx="806489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176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graphicEl>
                                              <a:dgm id="{70904A14-A4D4-4F86-BDAC-2C5DD0C78E24}"/>
                                            </p:graphicEl>
                                          </p:spTgt>
                                        </p:tgtEl>
                                        <p:attrNameLst>
                                          <p:attrName>style.visibility</p:attrName>
                                        </p:attrNameLst>
                                      </p:cBhvr>
                                      <p:to>
                                        <p:strVal val="visible"/>
                                      </p:to>
                                    </p:set>
                                    <p:anim calcmode="lin" valueType="num">
                                      <p:cBhvr>
                                        <p:cTn id="7" dur="500" fill="hold"/>
                                        <p:tgtEl>
                                          <p:spTgt spid="2">
                                            <p:graphicEl>
                                              <a:dgm id="{70904A14-A4D4-4F86-BDAC-2C5DD0C78E2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70904A14-A4D4-4F86-BDAC-2C5DD0C78E2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70904A14-A4D4-4F86-BDAC-2C5DD0C78E24}"/>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graphicEl>
                                              <a:dgm id="{1E754C96-5A50-4292-B542-9BDCA838DA81}"/>
                                            </p:graphicEl>
                                          </p:spTgt>
                                        </p:tgtEl>
                                        <p:attrNameLst>
                                          <p:attrName>style.visibility</p:attrName>
                                        </p:attrNameLst>
                                      </p:cBhvr>
                                      <p:to>
                                        <p:strVal val="visible"/>
                                      </p:to>
                                    </p:set>
                                    <p:anim calcmode="lin" valueType="num">
                                      <p:cBhvr>
                                        <p:cTn id="13" dur="500" fill="hold"/>
                                        <p:tgtEl>
                                          <p:spTgt spid="2">
                                            <p:graphicEl>
                                              <a:dgm id="{1E754C96-5A50-4292-B542-9BDCA838DA81}"/>
                                            </p:graphicEl>
                                          </p:spTgt>
                                        </p:tgtEl>
                                        <p:attrNameLst>
                                          <p:attrName>ppt_w</p:attrName>
                                        </p:attrNameLst>
                                      </p:cBhvr>
                                      <p:tavLst>
                                        <p:tav tm="0">
                                          <p:val>
                                            <p:fltVal val="0"/>
                                          </p:val>
                                        </p:tav>
                                        <p:tav tm="100000">
                                          <p:val>
                                            <p:strVal val="#ppt_w"/>
                                          </p:val>
                                        </p:tav>
                                      </p:tavLst>
                                    </p:anim>
                                    <p:anim calcmode="lin" valueType="num">
                                      <p:cBhvr>
                                        <p:cTn id="14" dur="500" fill="hold"/>
                                        <p:tgtEl>
                                          <p:spTgt spid="2">
                                            <p:graphicEl>
                                              <a:dgm id="{1E754C96-5A50-4292-B542-9BDCA838DA81}"/>
                                            </p:graphicEl>
                                          </p:spTgt>
                                        </p:tgtEl>
                                        <p:attrNameLst>
                                          <p:attrName>ppt_h</p:attrName>
                                        </p:attrNameLst>
                                      </p:cBhvr>
                                      <p:tavLst>
                                        <p:tav tm="0">
                                          <p:val>
                                            <p:fltVal val="0"/>
                                          </p:val>
                                        </p:tav>
                                        <p:tav tm="100000">
                                          <p:val>
                                            <p:strVal val="#ppt_h"/>
                                          </p:val>
                                        </p:tav>
                                      </p:tavLst>
                                    </p:anim>
                                    <p:animEffect transition="in" filter="fade">
                                      <p:cBhvr>
                                        <p:cTn id="15" dur="500"/>
                                        <p:tgtEl>
                                          <p:spTgt spid="2">
                                            <p:graphicEl>
                                              <a:dgm id="{1E754C96-5A50-4292-B542-9BDCA838DA81}"/>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graphicEl>
                                              <a:dgm id="{8753C663-06AF-4DE6-8E75-29E6445A12D7}"/>
                                            </p:graphicEl>
                                          </p:spTgt>
                                        </p:tgtEl>
                                        <p:attrNameLst>
                                          <p:attrName>style.visibility</p:attrName>
                                        </p:attrNameLst>
                                      </p:cBhvr>
                                      <p:to>
                                        <p:strVal val="visible"/>
                                      </p:to>
                                    </p:set>
                                    <p:anim calcmode="lin" valueType="num">
                                      <p:cBhvr>
                                        <p:cTn id="19" dur="500" fill="hold"/>
                                        <p:tgtEl>
                                          <p:spTgt spid="2">
                                            <p:graphicEl>
                                              <a:dgm id="{8753C663-06AF-4DE6-8E75-29E6445A12D7}"/>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8753C663-06AF-4DE6-8E75-29E6445A12D7}"/>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8753C663-06AF-4DE6-8E75-29E6445A12D7}"/>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graphicEl>
                                              <a:dgm id="{293275F4-9AA2-4BE7-889F-9D6A583B3BDD}"/>
                                            </p:graphicEl>
                                          </p:spTgt>
                                        </p:tgtEl>
                                        <p:attrNameLst>
                                          <p:attrName>style.visibility</p:attrName>
                                        </p:attrNameLst>
                                      </p:cBhvr>
                                      <p:to>
                                        <p:strVal val="visible"/>
                                      </p:to>
                                    </p:set>
                                    <p:anim calcmode="lin" valueType="num">
                                      <p:cBhvr>
                                        <p:cTn id="25" dur="500" fill="hold"/>
                                        <p:tgtEl>
                                          <p:spTgt spid="2">
                                            <p:graphicEl>
                                              <a:dgm id="{293275F4-9AA2-4BE7-889F-9D6A583B3BDD}"/>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293275F4-9AA2-4BE7-889F-9D6A583B3BDD}"/>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293275F4-9AA2-4BE7-889F-9D6A583B3BDD}"/>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
                                            <p:graphicEl>
                                              <a:dgm id="{5CFC1D79-89F9-4430-AA65-91C763E5A853}"/>
                                            </p:graphicEl>
                                          </p:spTgt>
                                        </p:tgtEl>
                                        <p:attrNameLst>
                                          <p:attrName>style.visibility</p:attrName>
                                        </p:attrNameLst>
                                      </p:cBhvr>
                                      <p:to>
                                        <p:strVal val="visible"/>
                                      </p:to>
                                    </p:set>
                                    <p:anim calcmode="lin" valueType="num">
                                      <p:cBhvr>
                                        <p:cTn id="31" dur="500" fill="hold"/>
                                        <p:tgtEl>
                                          <p:spTgt spid="2">
                                            <p:graphicEl>
                                              <a:dgm id="{5CFC1D79-89F9-4430-AA65-91C763E5A853}"/>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5CFC1D79-89F9-4430-AA65-91C763E5A853}"/>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5CFC1D79-89F9-4430-AA65-91C763E5A853}"/>
                                            </p:graphic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
                                            <p:graphicEl>
                                              <a:dgm id="{71648F3F-0D03-4517-A992-4998E22FF021}"/>
                                            </p:graphicEl>
                                          </p:spTgt>
                                        </p:tgtEl>
                                        <p:attrNameLst>
                                          <p:attrName>style.visibility</p:attrName>
                                        </p:attrNameLst>
                                      </p:cBhvr>
                                      <p:to>
                                        <p:strVal val="visible"/>
                                      </p:to>
                                    </p:set>
                                    <p:anim calcmode="lin" valueType="num">
                                      <p:cBhvr>
                                        <p:cTn id="37" dur="500" fill="hold"/>
                                        <p:tgtEl>
                                          <p:spTgt spid="2">
                                            <p:graphicEl>
                                              <a:dgm id="{71648F3F-0D03-4517-A992-4998E22FF02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1648F3F-0D03-4517-A992-4998E22FF021}"/>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71648F3F-0D03-4517-A992-4998E22FF021}"/>
                                            </p:graphic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
                                            <p:graphicEl>
                                              <a:dgm id="{04B13C7C-F1E0-46CF-B3D4-A8B3098D69BD}"/>
                                            </p:graphicEl>
                                          </p:spTgt>
                                        </p:tgtEl>
                                        <p:attrNameLst>
                                          <p:attrName>style.visibility</p:attrName>
                                        </p:attrNameLst>
                                      </p:cBhvr>
                                      <p:to>
                                        <p:strVal val="visible"/>
                                      </p:to>
                                    </p:set>
                                    <p:anim calcmode="lin" valueType="num">
                                      <p:cBhvr>
                                        <p:cTn id="43" dur="500" fill="hold"/>
                                        <p:tgtEl>
                                          <p:spTgt spid="2">
                                            <p:graphicEl>
                                              <a:dgm id="{04B13C7C-F1E0-46CF-B3D4-A8B3098D69BD}"/>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04B13C7C-F1E0-46CF-B3D4-A8B3098D69BD}"/>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04B13C7C-F1E0-46CF-B3D4-A8B3098D69BD}"/>
                                            </p:graphic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graphicEl>
                                              <a:dgm id="{BADE8EBA-85AD-42AF-BC56-9F4ECB767272}"/>
                                            </p:graphicEl>
                                          </p:spTgt>
                                        </p:tgtEl>
                                        <p:attrNameLst>
                                          <p:attrName>style.visibility</p:attrName>
                                        </p:attrNameLst>
                                      </p:cBhvr>
                                      <p:to>
                                        <p:strVal val="visible"/>
                                      </p:to>
                                    </p:set>
                                    <p:anim calcmode="lin" valueType="num">
                                      <p:cBhvr>
                                        <p:cTn id="49" dur="500" fill="hold"/>
                                        <p:tgtEl>
                                          <p:spTgt spid="2">
                                            <p:graphicEl>
                                              <a:dgm id="{BADE8EBA-85AD-42AF-BC56-9F4ECB767272}"/>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BADE8EBA-85AD-42AF-BC56-9F4ECB767272}"/>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BADE8EBA-85AD-42AF-BC56-9F4ECB767272}"/>
                                            </p:graphic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graphicEl>
                                              <a:dgm id="{CB0F2A1A-DEF2-4DDD-8C8D-8A398020721B}"/>
                                            </p:graphicEl>
                                          </p:spTgt>
                                        </p:tgtEl>
                                        <p:attrNameLst>
                                          <p:attrName>style.visibility</p:attrName>
                                        </p:attrNameLst>
                                      </p:cBhvr>
                                      <p:to>
                                        <p:strVal val="visible"/>
                                      </p:to>
                                    </p:set>
                                    <p:anim calcmode="lin" valueType="num">
                                      <p:cBhvr>
                                        <p:cTn id="55" dur="500" fill="hold"/>
                                        <p:tgtEl>
                                          <p:spTgt spid="2">
                                            <p:graphicEl>
                                              <a:dgm id="{CB0F2A1A-DEF2-4DDD-8C8D-8A398020721B}"/>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CB0F2A1A-DEF2-4DDD-8C8D-8A398020721B}"/>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CB0F2A1A-DEF2-4DDD-8C8D-8A398020721B}"/>
                                            </p:graphic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
                                            <p:graphicEl>
                                              <a:dgm id="{E04CFBD2-B4D2-4E92-B08E-6A0F76B40CC2}"/>
                                            </p:graphicEl>
                                          </p:spTgt>
                                        </p:tgtEl>
                                        <p:attrNameLst>
                                          <p:attrName>style.visibility</p:attrName>
                                        </p:attrNameLst>
                                      </p:cBhvr>
                                      <p:to>
                                        <p:strVal val="visible"/>
                                      </p:to>
                                    </p:set>
                                    <p:anim calcmode="lin" valueType="num">
                                      <p:cBhvr>
                                        <p:cTn id="61" dur="500" fill="hold"/>
                                        <p:tgtEl>
                                          <p:spTgt spid="2">
                                            <p:graphicEl>
                                              <a:dgm id="{E04CFBD2-B4D2-4E92-B08E-6A0F76B40CC2}"/>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E04CFBD2-B4D2-4E92-B08E-6A0F76B40CC2}"/>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E04CFBD2-B4D2-4E92-B08E-6A0F76B40CC2}"/>
                                            </p:graphicEl>
                                          </p:spTgt>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
                                            <p:graphicEl>
                                              <a:dgm id="{548327CA-51B7-4629-A6E4-0C8B3C713287}"/>
                                            </p:graphicEl>
                                          </p:spTgt>
                                        </p:tgtEl>
                                        <p:attrNameLst>
                                          <p:attrName>style.visibility</p:attrName>
                                        </p:attrNameLst>
                                      </p:cBhvr>
                                      <p:to>
                                        <p:strVal val="visible"/>
                                      </p:to>
                                    </p:set>
                                    <p:anim calcmode="lin" valueType="num">
                                      <p:cBhvr>
                                        <p:cTn id="67" dur="500" fill="hold"/>
                                        <p:tgtEl>
                                          <p:spTgt spid="2">
                                            <p:graphicEl>
                                              <a:dgm id="{548327CA-51B7-4629-A6E4-0C8B3C713287}"/>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48327CA-51B7-4629-A6E4-0C8B3C713287}"/>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48327CA-51B7-4629-A6E4-0C8B3C713287}"/>
                                            </p:graphic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
                                            <p:graphicEl>
                                              <a:dgm id="{AC0F8930-A62E-4EF1-B01C-C348F67CC444}"/>
                                            </p:graphicEl>
                                          </p:spTgt>
                                        </p:tgtEl>
                                        <p:attrNameLst>
                                          <p:attrName>style.visibility</p:attrName>
                                        </p:attrNameLst>
                                      </p:cBhvr>
                                      <p:to>
                                        <p:strVal val="visible"/>
                                      </p:to>
                                    </p:set>
                                    <p:anim calcmode="lin" valueType="num">
                                      <p:cBhvr>
                                        <p:cTn id="73" dur="500" fill="hold"/>
                                        <p:tgtEl>
                                          <p:spTgt spid="2">
                                            <p:graphicEl>
                                              <a:dgm id="{AC0F8930-A62E-4EF1-B01C-C348F67CC444}"/>
                                            </p:graphicEl>
                                          </p:spTgt>
                                        </p:tgtEl>
                                        <p:attrNameLst>
                                          <p:attrName>ppt_w</p:attrName>
                                        </p:attrNameLst>
                                      </p:cBhvr>
                                      <p:tavLst>
                                        <p:tav tm="0">
                                          <p:val>
                                            <p:fltVal val="0"/>
                                          </p:val>
                                        </p:tav>
                                        <p:tav tm="100000">
                                          <p:val>
                                            <p:strVal val="#ppt_w"/>
                                          </p:val>
                                        </p:tav>
                                      </p:tavLst>
                                    </p:anim>
                                    <p:anim calcmode="lin" valueType="num">
                                      <p:cBhvr>
                                        <p:cTn id="74" dur="500" fill="hold"/>
                                        <p:tgtEl>
                                          <p:spTgt spid="2">
                                            <p:graphicEl>
                                              <a:dgm id="{AC0F8930-A62E-4EF1-B01C-C348F67CC444}"/>
                                            </p:graphicEl>
                                          </p:spTgt>
                                        </p:tgtEl>
                                        <p:attrNameLst>
                                          <p:attrName>ppt_h</p:attrName>
                                        </p:attrNameLst>
                                      </p:cBhvr>
                                      <p:tavLst>
                                        <p:tav tm="0">
                                          <p:val>
                                            <p:fltVal val="0"/>
                                          </p:val>
                                        </p:tav>
                                        <p:tav tm="100000">
                                          <p:val>
                                            <p:strVal val="#ppt_h"/>
                                          </p:val>
                                        </p:tav>
                                      </p:tavLst>
                                    </p:anim>
                                    <p:animEffect transition="in" filter="fade">
                                      <p:cBhvr>
                                        <p:cTn id="75" dur="500"/>
                                        <p:tgtEl>
                                          <p:spTgt spid="2">
                                            <p:graphicEl>
                                              <a:dgm id="{AC0F8930-A62E-4EF1-B01C-C348F67CC4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4000" dirty="0">
                <a:solidFill>
                  <a:srgbClr val="231F20"/>
                </a:solidFill>
                <a:ea typeface="+mn-ea"/>
              </a:rPr>
              <a:t>Knee OA</a:t>
            </a:r>
            <a:endParaRPr lang="ar-IQ" sz="4800" dirty="0"/>
          </a:p>
        </p:txBody>
      </p:sp>
      <p:sp>
        <p:nvSpPr>
          <p:cNvPr id="3" name="Content Placeholder 2"/>
          <p:cNvSpPr>
            <a:spLocks noGrp="1"/>
          </p:cNvSpPr>
          <p:nvPr>
            <p:ph idx="1"/>
          </p:nvPr>
        </p:nvSpPr>
        <p:spPr>
          <a:xfrm>
            <a:off x="470002" y="1417638"/>
            <a:ext cx="8229600" cy="2664296"/>
          </a:xfrm>
        </p:spPr>
        <p:txBody>
          <a:bodyPr/>
          <a:lstStyle/>
          <a:p>
            <a:pPr algn="l" rtl="0"/>
            <a:r>
              <a:rPr lang="en-US" sz="2800" dirty="0">
                <a:solidFill>
                  <a:srgbClr val="231F20"/>
                </a:solidFill>
                <a:latin typeface="Arial Rounded MT Bold" panose="020F0704030504030204" pitchFamily="34" charset="0"/>
              </a:rPr>
              <a:t>Initially target Patello-femoral, Medial Tibio-femoral compartments eventually spreads to affect the whole joint</a:t>
            </a:r>
          </a:p>
          <a:p>
            <a:pPr algn="l" rtl="0"/>
            <a:r>
              <a:rPr lang="en-US" sz="2800" dirty="0">
                <a:solidFill>
                  <a:srgbClr val="231F20"/>
                </a:solidFill>
                <a:latin typeface="Arial Rounded MT Bold" panose="020F0704030504030204" pitchFamily="34" charset="0"/>
              </a:rPr>
              <a:t>Bilateral and symmetrical involvement</a:t>
            </a:r>
          </a:p>
          <a:p>
            <a:pPr algn="l" rtl="0"/>
            <a:r>
              <a:rPr lang="en-US" sz="2800" dirty="0">
                <a:solidFill>
                  <a:srgbClr val="231F20"/>
                </a:solidFill>
                <a:latin typeface="Arial Rounded MT Bold" panose="020F0704030504030204" pitchFamily="34" charset="0"/>
              </a:rPr>
              <a:t>Unilateral OA</a:t>
            </a:r>
            <a:r>
              <a:rPr lang="en-US" sz="2800" dirty="0">
                <a:latin typeface="Arial Rounded MT Bold" panose="020F0704030504030204" pitchFamily="34" charset="0"/>
              </a:rPr>
              <a:t>  (</a:t>
            </a:r>
            <a:r>
              <a:rPr lang="en-US" sz="2800" dirty="0">
                <a:solidFill>
                  <a:srgbClr val="231F20"/>
                </a:solidFill>
                <a:latin typeface="Arial Rounded MT Bold" panose="020F0704030504030204" pitchFamily="34" charset="0"/>
              </a:rPr>
              <a:t>In men, trauma)</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911555"/>
            <a:ext cx="8229600" cy="2325757"/>
          </a:xfrm>
          <a:prstGeom prst="rect">
            <a:avLst/>
          </a:prstGeom>
        </p:spPr>
      </p:pic>
    </p:spTree>
    <p:extLst>
      <p:ext uri="{BB962C8B-B14F-4D97-AF65-F5344CB8AC3E}">
        <p14:creationId xmlns:p14="http://schemas.microsoft.com/office/powerpoint/2010/main" val="150105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548680"/>
            <a:ext cx="5832648" cy="5832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4418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4525963"/>
          </a:xfrm>
        </p:spPr>
        <p:txBody>
          <a:bodyPr/>
          <a:lstStyle/>
          <a:p>
            <a:pPr algn="l" rtl="0"/>
            <a:r>
              <a:rPr lang="en-US" sz="2800" dirty="0"/>
              <a:t>Anterior or medial knee and upper tibia pain</a:t>
            </a:r>
          </a:p>
          <a:p>
            <a:pPr algn="l" rtl="0"/>
            <a:r>
              <a:rPr lang="en-US" sz="2800" dirty="0"/>
              <a:t>Patello-femoral pain is worse on inclines *</a:t>
            </a:r>
          </a:p>
          <a:p>
            <a:pPr algn="l" rtl="0"/>
            <a:r>
              <a:rPr lang="en-US" sz="2800" dirty="0"/>
              <a:t>Posterior knee pain suggests the presence of a complicating popliteal cyst (Baker’s</a:t>
            </a:r>
            <a:br>
              <a:rPr lang="en-US" sz="2800" dirty="0"/>
            </a:br>
            <a:r>
              <a:rPr lang="en-US" sz="2800" dirty="0"/>
              <a:t>cyst)</a:t>
            </a:r>
          </a:p>
          <a:p>
            <a:pPr marL="0" indent="0" algn="l" rtl="0">
              <a:buNone/>
            </a:pPr>
            <a:br>
              <a:rPr lang="en-US" sz="2800" dirty="0"/>
            </a:br>
            <a:br>
              <a:rPr lang="en-US" sz="2800" dirty="0"/>
            </a:br>
            <a:endParaRPr lang="ar-IQ"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492896"/>
            <a:ext cx="5544616" cy="3767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3741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31F20"/>
                </a:solidFill>
                <a:ea typeface="+mn-ea"/>
              </a:rPr>
              <a:t>Local examination findings may include</a:t>
            </a:r>
            <a:endParaRPr lang="ar-IQ" dirty="0"/>
          </a:p>
        </p:txBody>
      </p:sp>
      <p:sp>
        <p:nvSpPr>
          <p:cNvPr id="3" name="Content Placeholder 2"/>
          <p:cNvSpPr>
            <a:spLocks noGrp="1"/>
          </p:cNvSpPr>
          <p:nvPr>
            <p:ph idx="1"/>
          </p:nvPr>
        </p:nvSpPr>
        <p:spPr>
          <a:xfrm>
            <a:off x="467544" y="1268760"/>
            <a:ext cx="8208912" cy="5040560"/>
          </a:xfrm>
        </p:spPr>
        <p:txBody>
          <a:bodyPr/>
          <a:lstStyle/>
          <a:p>
            <a:pPr algn="l" rtl="0"/>
            <a:r>
              <a:rPr lang="en-US" sz="2800" dirty="0">
                <a:solidFill>
                  <a:srgbClr val="231F20"/>
                </a:solidFill>
                <a:latin typeface="Arial Rounded MT Bold" panose="020F0704030504030204" pitchFamily="34" charset="0"/>
              </a:rPr>
              <a:t>Antalgic gait* </a:t>
            </a:r>
          </a:p>
          <a:p>
            <a:pPr algn="l" rtl="0"/>
            <a:r>
              <a:rPr lang="en-US" sz="2800" dirty="0">
                <a:solidFill>
                  <a:srgbClr val="231F20"/>
                </a:solidFill>
                <a:latin typeface="Arial Rounded MT Bold" panose="020F0704030504030204" pitchFamily="34" charset="0"/>
              </a:rPr>
              <a:t>Weakness and wasting of the quadriceps muscle</a:t>
            </a:r>
            <a:r>
              <a:rPr lang="en-US" sz="2800" dirty="0">
                <a:latin typeface="Arial Rounded MT Bold" panose="020F0704030504030204" pitchFamily="34" charset="0"/>
              </a:rPr>
              <a:t> </a:t>
            </a:r>
          </a:p>
          <a:p>
            <a:pPr algn="l" rtl="0"/>
            <a:r>
              <a:rPr lang="en-US" sz="2800" dirty="0">
                <a:solidFill>
                  <a:srgbClr val="231F20"/>
                </a:solidFill>
                <a:latin typeface="Arial Rounded MT Bold" panose="020F0704030504030204" pitchFamily="34" charset="0"/>
              </a:rPr>
              <a:t>Joint-line and/or periarticular tenderness</a:t>
            </a:r>
          </a:p>
          <a:p>
            <a:pPr algn="l" rtl="0"/>
            <a:r>
              <a:rPr lang="en-US" sz="2800" dirty="0">
                <a:solidFill>
                  <a:srgbClr val="231F20"/>
                </a:solidFill>
                <a:latin typeface="Arial Rounded MT Bold" panose="020F0704030504030204" pitchFamily="34" charset="0"/>
              </a:rPr>
              <a:t>Bony swelling around the joint line</a:t>
            </a:r>
            <a:endParaRPr lang="en-US" sz="2800" dirty="0">
              <a:latin typeface="Arial Rounded MT Bold" panose="020F0704030504030204" pitchFamily="34" charset="0"/>
            </a:endParaRPr>
          </a:p>
          <a:p>
            <a:pPr algn="l" rtl="0"/>
            <a:r>
              <a:rPr lang="en-US" sz="2800" dirty="0">
                <a:solidFill>
                  <a:srgbClr val="231F20"/>
                </a:solidFill>
                <a:latin typeface="Arial Rounded MT Bold" panose="020F0704030504030204" pitchFamily="34" charset="0"/>
              </a:rPr>
              <a:t>Restricted Flexion and extension with coarse crepitus</a:t>
            </a:r>
          </a:p>
          <a:p>
            <a:pPr algn="l" rtl="0"/>
            <a:r>
              <a:rPr lang="en-US" sz="2800" dirty="0">
                <a:solidFill>
                  <a:srgbClr val="231F20"/>
                </a:solidFill>
                <a:latin typeface="Arial Rounded MT Bold" panose="020F0704030504030204" pitchFamily="34" charset="0"/>
              </a:rPr>
              <a:t>A varus or, less commonly, valgus and/or a fixed flexion deformity</a:t>
            </a:r>
          </a:p>
        </p:txBody>
      </p:sp>
    </p:spTree>
    <p:extLst>
      <p:ext uri="{BB962C8B-B14F-4D97-AF65-F5344CB8AC3E}">
        <p14:creationId xmlns:p14="http://schemas.microsoft.com/office/powerpoint/2010/main" val="3791147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307" y="798008"/>
            <a:ext cx="7992888" cy="5295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0704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436174"/>
            <a:ext cx="6840760" cy="6003970"/>
          </a:xfrm>
        </p:spPr>
      </p:pic>
      <p:sp>
        <p:nvSpPr>
          <p:cNvPr id="2" name="Rectangle 1"/>
          <p:cNvSpPr/>
          <p:nvPr/>
        </p:nvSpPr>
        <p:spPr>
          <a:xfrm>
            <a:off x="1007604" y="6152112"/>
            <a:ext cx="720080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77130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91270"/>
            <a:ext cx="4680520" cy="4371406"/>
          </a:xfrm>
        </p:spPr>
        <p:txBody>
          <a:bodyPr/>
          <a:lstStyle/>
          <a:p>
            <a:pPr marL="0" indent="0" algn="l" rtl="0">
              <a:buNone/>
            </a:pPr>
            <a:r>
              <a:rPr lang="en-US" sz="2800" dirty="0">
                <a:solidFill>
                  <a:srgbClr val="231F20"/>
                </a:solidFill>
                <a:latin typeface="Arial Rounded MT Bold" panose="020F0704030504030204" pitchFamily="34" charset="0"/>
              </a:rPr>
              <a:t>CPPD crystal deposition superimposed on Knee OA (‘pseudogout’) and associated with more rapid radiographic and clinical progression</a:t>
            </a:r>
            <a:r>
              <a:rPr lang="en-US" sz="2800" dirty="0">
                <a:latin typeface="Arial Rounded MT Bold" panose="020F0704030504030204" pitchFamily="34" charset="0"/>
              </a:rPr>
              <a:t> </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980728"/>
            <a:ext cx="3503584" cy="4381947"/>
          </a:xfrm>
          <a:prstGeom prst="rect">
            <a:avLst/>
          </a:prstGeom>
        </p:spPr>
      </p:pic>
    </p:spTree>
    <p:extLst>
      <p:ext uri="{BB962C8B-B14F-4D97-AF65-F5344CB8AC3E}">
        <p14:creationId xmlns:p14="http://schemas.microsoft.com/office/powerpoint/2010/main" val="324209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US" dirty="0"/>
              <a:t>Hip OA </a:t>
            </a:r>
            <a:endParaRPr lang="ar-IQ" dirty="0"/>
          </a:p>
        </p:txBody>
      </p:sp>
      <p:sp>
        <p:nvSpPr>
          <p:cNvPr id="3" name="Content Placeholder 2"/>
          <p:cNvSpPr>
            <a:spLocks noGrp="1"/>
          </p:cNvSpPr>
          <p:nvPr>
            <p:ph idx="1"/>
          </p:nvPr>
        </p:nvSpPr>
        <p:spPr>
          <a:xfrm>
            <a:off x="457200" y="1052736"/>
            <a:ext cx="8229600" cy="5112568"/>
          </a:xfrm>
        </p:spPr>
        <p:txBody>
          <a:bodyPr/>
          <a:lstStyle/>
          <a:p>
            <a:pPr marL="0" indent="0" algn="l" rtl="0">
              <a:buNone/>
            </a:pPr>
            <a:r>
              <a:rPr lang="en-US" sz="2800" dirty="0"/>
              <a:t>Superior Hip OA (Common)</a:t>
            </a:r>
          </a:p>
          <a:p>
            <a:pPr algn="l" rtl="0"/>
            <a:r>
              <a:rPr lang="en-US" sz="2400" dirty="0"/>
              <a:t>Unilateral at presentation</a:t>
            </a:r>
          </a:p>
          <a:p>
            <a:pPr algn="l" rtl="0"/>
            <a:r>
              <a:rPr lang="en-US" sz="2400" dirty="0"/>
              <a:t>Progresses with super lateral migration of the femoral head</a:t>
            </a:r>
          </a:p>
          <a:p>
            <a:pPr algn="l" rtl="0"/>
            <a:r>
              <a:rPr lang="en-US" sz="2400" dirty="0"/>
              <a:t>Poor prognosis</a:t>
            </a:r>
          </a:p>
          <a:p>
            <a:pPr marL="0" indent="0" algn="l" rtl="0">
              <a:buNone/>
            </a:pPr>
            <a:r>
              <a:rPr lang="en-US" sz="2800" dirty="0"/>
              <a:t>Central (Medial) OA (Less common )</a:t>
            </a:r>
          </a:p>
          <a:p>
            <a:pPr algn="l" rtl="0"/>
            <a:r>
              <a:rPr lang="en-US" sz="2400" dirty="0"/>
              <a:t>Bilateral at presentation</a:t>
            </a:r>
          </a:p>
          <a:p>
            <a:pPr algn="l" rtl="0"/>
            <a:r>
              <a:rPr lang="en-US" sz="2400" dirty="0"/>
              <a:t>Confined to women associated with nodal OA</a:t>
            </a:r>
          </a:p>
          <a:p>
            <a:pPr algn="l" rtl="0"/>
            <a:r>
              <a:rPr lang="en-US" sz="2400" dirty="0"/>
              <a:t>Better prognosis </a:t>
            </a:r>
          </a:p>
          <a:p>
            <a:pPr marL="0" indent="0" algn="l" rtl="0">
              <a:buNone/>
            </a:pPr>
            <a:endParaRPr lang="en-US" sz="2400" dirty="0"/>
          </a:p>
          <a:p>
            <a:pPr marL="0" indent="0" algn="l" rtl="0">
              <a:buNone/>
            </a:pPr>
            <a:r>
              <a:rPr lang="en-US" sz="2400" dirty="0"/>
              <a:t>The hip shows the best correlation between symptoms and radiographic change </a:t>
            </a:r>
          </a:p>
          <a:p>
            <a:pPr algn="l" rtl="0"/>
            <a:endParaRPr lang="ar-IQ" sz="2800" dirty="0"/>
          </a:p>
        </p:txBody>
      </p:sp>
    </p:spTree>
    <p:extLst>
      <p:ext uri="{BB962C8B-B14F-4D97-AF65-F5344CB8AC3E}">
        <p14:creationId xmlns:p14="http://schemas.microsoft.com/office/powerpoint/2010/main" val="171568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24497698"/>
              </p:ext>
            </p:extLst>
          </p:nvPr>
        </p:nvGraphicFramePr>
        <p:xfrm>
          <a:off x="323528" y="1340768"/>
          <a:ext cx="828092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054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5760640"/>
          </a:xfrm>
        </p:spPr>
        <p:txBody>
          <a:bodyPr/>
          <a:lstStyle/>
          <a:p>
            <a:pPr marL="0" indent="0" algn="l" rtl="0">
              <a:buNone/>
            </a:pPr>
            <a:r>
              <a:rPr lang="en-US" sz="2800" dirty="0"/>
              <a:t>Examination may reveal</a:t>
            </a:r>
            <a:br>
              <a:rPr lang="en-US" sz="2800" dirty="0"/>
            </a:br>
            <a:r>
              <a:rPr lang="en-US" sz="2800" dirty="0"/>
              <a:t>• Antalgic gait</a:t>
            </a:r>
            <a:br>
              <a:rPr lang="en-US" sz="2800" dirty="0"/>
            </a:br>
            <a:r>
              <a:rPr lang="en-US" sz="2800" dirty="0"/>
              <a:t>• Weakness and wasting of quadriceps and gluteal muscles</a:t>
            </a:r>
            <a:br>
              <a:rPr lang="en-US" sz="2800" dirty="0"/>
            </a:br>
            <a:r>
              <a:rPr lang="en-US" sz="2800" dirty="0"/>
              <a:t>• Pain and restriction of internal rotation with the hip Flexed*</a:t>
            </a:r>
            <a:br>
              <a:rPr lang="en-US" sz="2800" dirty="0"/>
            </a:br>
            <a:r>
              <a:rPr lang="en-US" sz="2800" dirty="0"/>
              <a:t>• Anterior groin tenderness just lateral to the femoral pulse </a:t>
            </a:r>
            <a:br>
              <a:rPr lang="en-US" sz="2800" dirty="0"/>
            </a:br>
            <a:r>
              <a:rPr lang="en-US" sz="2800" dirty="0"/>
              <a:t>• Fixed Flexion, external rotation deformity of the hip</a:t>
            </a:r>
            <a:br>
              <a:rPr lang="en-US" sz="2800" dirty="0"/>
            </a:br>
            <a:r>
              <a:rPr lang="en-US" sz="2800" dirty="0"/>
              <a:t>• Ipsilateral leg shortening with severe joint attrition and superior femoral migration </a:t>
            </a:r>
            <a:br>
              <a:rPr lang="en-US" sz="2800" dirty="0"/>
            </a:br>
            <a:br>
              <a:rPr lang="en-US" sz="2800" dirty="0"/>
            </a:br>
            <a:endParaRPr lang="ar-IQ" sz="2800" dirty="0"/>
          </a:p>
        </p:txBody>
      </p:sp>
    </p:spTree>
    <p:extLst>
      <p:ext uri="{BB962C8B-B14F-4D97-AF65-F5344CB8AC3E}">
        <p14:creationId xmlns:p14="http://schemas.microsoft.com/office/powerpoint/2010/main" val="894712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2105703"/>
            <a:ext cx="5034135" cy="3775601"/>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8784"/>
          <a:stretch/>
        </p:blipFill>
        <p:spPr>
          <a:xfrm>
            <a:off x="539552" y="980728"/>
            <a:ext cx="3466728" cy="4900576"/>
          </a:xfrm>
        </p:spPr>
      </p:pic>
    </p:spTree>
    <p:extLst>
      <p:ext uri="{BB962C8B-B14F-4D97-AF65-F5344CB8AC3E}">
        <p14:creationId xmlns:p14="http://schemas.microsoft.com/office/powerpoint/2010/main" val="2679001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Spine OA </a:t>
            </a:r>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22006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870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
                                            <p:graphicEl>
                                              <a:dgm id="{A68C3A39-4A09-4E6E-9B06-90DE77392A24}"/>
                                            </p:graphicEl>
                                          </p:spTgt>
                                        </p:tgtEl>
                                        <p:attrNameLst>
                                          <p:attrName>style.visibility</p:attrName>
                                        </p:attrNameLst>
                                      </p:cBhvr>
                                      <p:to>
                                        <p:strVal val="visible"/>
                                      </p:to>
                                    </p:set>
                                    <p:anim calcmode="lin" valueType="num">
                                      <p:cBhvr>
                                        <p:cTn id="7" dur="500" fill="hold"/>
                                        <p:tgtEl>
                                          <p:spTgt spid="4">
                                            <p:graphicEl>
                                              <a:dgm id="{A68C3A39-4A09-4E6E-9B06-90DE77392A24}"/>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A68C3A39-4A09-4E6E-9B06-90DE77392A24}"/>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A68C3A39-4A09-4E6E-9B06-90DE77392A24}"/>
                                            </p:graphicEl>
                                          </p:spTgt>
                                        </p:tgtEl>
                                      </p:cBhvr>
                                    </p:animEffect>
                                    <p:anim calcmode="lin" valueType="num">
                                      <p:cBhvr>
                                        <p:cTn id="10" dur="500" fill="hold"/>
                                        <p:tgtEl>
                                          <p:spTgt spid="4">
                                            <p:graphicEl>
                                              <a:dgm id="{A68C3A39-4A09-4E6E-9B06-90DE77392A24}"/>
                                            </p:graphicEl>
                                          </p:spTgt>
                                        </p:tgtEl>
                                        <p:attrNameLst>
                                          <p:attrName>ppt_x</p:attrName>
                                        </p:attrNameLst>
                                      </p:cBhvr>
                                      <p:tavLst>
                                        <p:tav tm="0">
                                          <p:val>
                                            <p:fltVal val="0.5"/>
                                          </p:val>
                                        </p:tav>
                                        <p:tav tm="100000">
                                          <p:val>
                                            <p:strVal val="#ppt_x"/>
                                          </p:val>
                                        </p:tav>
                                      </p:tavLst>
                                    </p:anim>
                                    <p:anim calcmode="lin" valueType="num">
                                      <p:cBhvr>
                                        <p:cTn id="11" dur="500" fill="hold"/>
                                        <p:tgtEl>
                                          <p:spTgt spid="4">
                                            <p:graphicEl>
                                              <a:dgm id="{A68C3A39-4A09-4E6E-9B06-90DE77392A24}"/>
                                            </p:graphicEl>
                                          </p:spTgt>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4">
                                            <p:graphicEl>
                                              <a:dgm id="{FC6249F8-F399-4319-8443-6D90791A1FE4}"/>
                                            </p:graphicEl>
                                          </p:spTgt>
                                        </p:tgtEl>
                                        <p:attrNameLst>
                                          <p:attrName>style.visibility</p:attrName>
                                        </p:attrNameLst>
                                      </p:cBhvr>
                                      <p:to>
                                        <p:strVal val="visible"/>
                                      </p:to>
                                    </p:set>
                                    <p:anim calcmode="lin" valueType="num">
                                      <p:cBhvr>
                                        <p:cTn id="15" dur="500" fill="hold"/>
                                        <p:tgtEl>
                                          <p:spTgt spid="4">
                                            <p:graphicEl>
                                              <a:dgm id="{FC6249F8-F399-4319-8443-6D90791A1FE4}"/>
                                            </p:graphicEl>
                                          </p:spTgt>
                                        </p:tgtEl>
                                        <p:attrNameLst>
                                          <p:attrName>ppt_w</p:attrName>
                                        </p:attrNameLst>
                                      </p:cBhvr>
                                      <p:tavLst>
                                        <p:tav tm="0">
                                          <p:val>
                                            <p:fltVal val="0"/>
                                          </p:val>
                                        </p:tav>
                                        <p:tav tm="100000">
                                          <p:val>
                                            <p:strVal val="#ppt_w"/>
                                          </p:val>
                                        </p:tav>
                                      </p:tavLst>
                                    </p:anim>
                                    <p:anim calcmode="lin" valueType="num">
                                      <p:cBhvr>
                                        <p:cTn id="16" dur="500" fill="hold"/>
                                        <p:tgtEl>
                                          <p:spTgt spid="4">
                                            <p:graphicEl>
                                              <a:dgm id="{FC6249F8-F399-4319-8443-6D90791A1FE4}"/>
                                            </p:graphicEl>
                                          </p:spTgt>
                                        </p:tgtEl>
                                        <p:attrNameLst>
                                          <p:attrName>ppt_h</p:attrName>
                                        </p:attrNameLst>
                                      </p:cBhvr>
                                      <p:tavLst>
                                        <p:tav tm="0">
                                          <p:val>
                                            <p:fltVal val="0"/>
                                          </p:val>
                                        </p:tav>
                                        <p:tav tm="100000">
                                          <p:val>
                                            <p:strVal val="#ppt_h"/>
                                          </p:val>
                                        </p:tav>
                                      </p:tavLst>
                                    </p:anim>
                                    <p:animEffect transition="in" filter="fade">
                                      <p:cBhvr>
                                        <p:cTn id="17" dur="500"/>
                                        <p:tgtEl>
                                          <p:spTgt spid="4">
                                            <p:graphicEl>
                                              <a:dgm id="{FC6249F8-F399-4319-8443-6D90791A1FE4}"/>
                                            </p:graphicEl>
                                          </p:spTgt>
                                        </p:tgtEl>
                                      </p:cBhvr>
                                    </p:animEffect>
                                    <p:anim calcmode="lin" valueType="num">
                                      <p:cBhvr>
                                        <p:cTn id="18" dur="500" fill="hold"/>
                                        <p:tgtEl>
                                          <p:spTgt spid="4">
                                            <p:graphicEl>
                                              <a:dgm id="{FC6249F8-F399-4319-8443-6D90791A1FE4}"/>
                                            </p:graphicEl>
                                          </p:spTgt>
                                        </p:tgtEl>
                                        <p:attrNameLst>
                                          <p:attrName>ppt_x</p:attrName>
                                        </p:attrNameLst>
                                      </p:cBhvr>
                                      <p:tavLst>
                                        <p:tav tm="0">
                                          <p:val>
                                            <p:fltVal val="0.5"/>
                                          </p:val>
                                        </p:tav>
                                        <p:tav tm="100000">
                                          <p:val>
                                            <p:strVal val="#ppt_x"/>
                                          </p:val>
                                        </p:tav>
                                      </p:tavLst>
                                    </p:anim>
                                    <p:anim calcmode="lin" valueType="num">
                                      <p:cBhvr>
                                        <p:cTn id="19" dur="500" fill="hold"/>
                                        <p:tgtEl>
                                          <p:spTgt spid="4">
                                            <p:graphicEl>
                                              <a:dgm id="{FC6249F8-F399-4319-8443-6D90791A1FE4}"/>
                                            </p:graphicEl>
                                          </p:spTgt>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4">
                                            <p:graphicEl>
                                              <a:dgm id="{36A4AD22-076A-428C-9624-6AEF290353E5}"/>
                                            </p:graphicEl>
                                          </p:spTgt>
                                        </p:tgtEl>
                                        <p:attrNameLst>
                                          <p:attrName>style.visibility</p:attrName>
                                        </p:attrNameLst>
                                      </p:cBhvr>
                                      <p:to>
                                        <p:strVal val="visible"/>
                                      </p:to>
                                    </p:set>
                                    <p:anim calcmode="lin" valueType="num">
                                      <p:cBhvr>
                                        <p:cTn id="23" dur="500" fill="hold"/>
                                        <p:tgtEl>
                                          <p:spTgt spid="4">
                                            <p:graphicEl>
                                              <a:dgm id="{36A4AD22-076A-428C-9624-6AEF290353E5}"/>
                                            </p:graphicEl>
                                          </p:spTgt>
                                        </p:tgtEl>
                                        <p:attrNameLst>
                                          <p:attrName>ppt_w</p:attrName>
                                        </p:attrNameLst>
                                      </p:cBhvr>
                                      <p:tavLst>
                                        <p:tav tm="0">
                                          <p:val>
                                            <p:fltVal val="0"/>
                                          </p:val>
                                        </p:tav>
                                        <p:tav tm="100000">
                                          <p:val>
                                            <p:strVal val="#ppt_w"/>
                                          </p:val>
                                        </p:tav>
                                      </p:tavLst>
                                    </p:anim>
                                    <p:anim calcmode="lin" valueType="num">
                                      <p:cBhvr>
                                        <p:cTn id="24" dur="500" fill="hold"/>
                                        <p:tgtEl>
                                          <p:spTgt spid="4">
                                            <p:graphicEl>
                                              <a:dgm id="{36A4AD22-076A-428C-9624-6AEF290353E5}"/>
                                            </p:graphicEl>
                                          </p:spTgt>
                                        </p:tgtEl>
                                        <p:attrNameLst>
                                          <p:attrName>ppt_h</p:attrName>
                                        </p:attrNameLst>
                                      </p:cBhvr>
                                      <p:tavLst>
                                        <p:tav tm="0">
                                          <p:val>
                                            <p:fltVal val="0"/>
                                          </p:val>
                                        </p:tav>
                                        <p:tav tm="100000">
                                          <p:val>
                                            <p:strVal val="#ppt_h"/>
                                          </p:val>
                                        </p:tav>
                                      </p:tavLst>
                                    </p:anim>
                                    <p:animEffect transition="in" filter="fade">
                                      <p:cBhvr>
                                        <p:cTn id="25" dur="500"/>
                                        <p:tgtEl>
                                          <p:spTgt spid="4">
                                            <p:graphicEl>
                                              <a:dgm id="{36A4AD22-076A-428C-9624-6AEF290353E5}"/>
                                            </p:graphicEl>
                                          </p:spTgt>
                                        </p:tgtEl>
                                      </p:cBhvr>
                                    </p:animEffect>
                                    <p:anim calcmode="lin" valueType="num">
                                      <p:cBhvr>
                                        <p:cTn id="26" dur="500" fill="hold"/>
                                        <p:tgtEl>
                                          <p:spTgt spid="4">
                                            <p:graphicEl>
                                              <a:dgm id="{36A4AD22-076A-428C-9624-6AEF290353E5}"/>
                                            </p:graphicEl>
                                          </p:spTgt>
                                        </p:tgtEl>
                                        <p:attrNameLst>
                                          <p:attrName>ppt_x</p:attrName>
                                        </p:attrNameLst>
                                      </p:cBhvr>
                                      <p:tavLst>
                                        <p:tav tm="0">
                                          <p:val>
                                            <p:fltVal val="0.5"/>
                                          </p:val>
                                        </p:tav>
                                        <p:tav tm="100000">
                                          <p:val>
                                            <p:strVal val="#ppt_x"/>
                                          </p:val>
                                        </p:tav>
                                      </p:tavLst>
                                    </p:anim>
                                    <p:anim calcmode="lin" valueType="num">
                                      <p:cBhvr>
                                        <p:cTn id="27" dur="500" fill="hold"/>
                                        <p:tgtEl>
                                          <p:spTgt spid="4">
                                            <p:graphicEl>
                                              <a:dgm id="{36A4AD22-076A-428C-9624-6AEF290353E5}"/>
                                            </p:graphicEl>
                                          </p:spTgt>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4">
                                            <p:graphicEl>
                                              <a:dgm id="{6300DC63-E2A1-4D05-BC9E-FCA26426E6FD}"/>
                                            </p:graphicEl>
                                          </p:spTgt>
                                        </p:tgtEl>
                                        <p:attrNameLst>
                                          <p:attrName>style.visibility</p:attrName>
                                        </p:attrNameLst>
                                      </p:cBhvr>
                                      <p:to>
                                        <p:strVal val="visible"/>
                                      </p:to>
                                    </p:set>
                                    <p:anim calcmode="lin" valueType="num">
                                      <p:cBhvr>
                                        <p:cTn id="31" dur="500" fill="hold"/>
                                        <p:tgtEl>
                                          <p:spTgt spid="4">
                                            <p:graphicEl>
                                              <a:dgm id="{6300DC63-E2A1-4D05-BC9E-FCA26426E6FD}"/>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dgm id="{6300DC63-E2A1-4D05-BC9E-FCA26426E6FD}"/>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dgm id="{6300DC63-E2A1-4D05-BC9E-FCA26426E6FD}"/>
                                            </p:graphicEl>
                                          </p:spTgt>
                                        </p:tgtEl>
                                      </p:cBhvr>
                                    </p:animEffect>
                                    <p:anim calcmode="lin" valueType="num">
                                      <p:cBhvr>
                                        <p:cTn id="34" dur="500" fill="hold"/>
                                        <p:tgtEl>
                                          <p:spTgt spid="4">
                                            <p:graphicEl>
                                              <a:dgm id="{6300DC63-E2A1-4D05-BC9E-FCA26426E6FD}"/>
                                            </p:graphicEl>
                                          </p:spTgt>
                                        </p:tgtEl>
                                        <p:attrNameLst>
                                          <p:attrName>ppt_x</p:attrName>
                                        </p:attrNameLst>
                                      </p:cBhvr>
                                      <p:tavLst>
                                        <p:tav tm="0">
                                          <p:val>
                                            <p:fltVal val="0.5"/>
                                          </p:val>
                                        </p:tav>
                                        <p:tav tm="100000">
                                          <p:val>
                                            <p:strVal val="#ppt_x"/>
                                          </p:val>
                                        </p:tav>
                                      </p:tavLst>
                                    </p:anim>
                                    <p:anim calcmode="lin" valueType="num">
                                      <p:cBhvr>
                                        <p:cTn id="35" dur="500" fill="hold"/>
                                        <p:tgtEl>
                                          <p:spTgt spid="4">
                                            <p:graphicEl>
                                              <a:dgm id="{6300DC63-E2A1-4D05-BC9E-FCA26426E6FD}"/>
                                            </p:graphicEl>
                                          </p:spTgt>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grpId="0" nodeType="afterEffect">
                                  <p:stCondLst>
                                    <p:cond delay="0"/>
                                  </p:stCondLst>
                                  <p:childTnLst>
                                    <p:set>
                                      <p:cBhvr>
                                        <p:cTn id="38" dur="1" fill="hold">
                                          <p:stCondLst>
                                            <p:cond delay="0"/>
                                          </p:stCondLst>
                                        </p:cTn>
                                        <p:tgtEl>
                                          <p:spTgt spid="4">
                                            <p:graphicEl>
                                              <a:dgm id="{58ADABA9-087B-4121-A59A-4572E31B216A}"/>
                                            </p:graphicEl>
                                          </p:spTgt>
                                        </p:tgtEl>
                                        <p:attrNameLst>
                                          <p:attrName>style.visibility</p:attrName>
                                        </p:attrNameLst>
                                      </p:cBhvr>
                                      <p:to>
                                        <p:strVal val="visible"/>
                                      </p:to>
                                    </p:set>
                                    <p:anim calcmode="lin" valueType="num">
                                      <p:cBhvr>
                                        <p:cTn id="39" dur="500" fill="hold"/>
                                        <p:tgtEl>
                                          <p:spTgt spid="4">
                                            <p:graphicEl>
                                              <a:dgm id="{58ADABA9-087B-4121-A59A-4572E31B216A}"/>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58ADABA9-087B-4121-A59A-4572E31B216A}"/>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58ADABA9-087B-4121-A59A-4572E31B216A}"/>
                                            </p:graphicEl>
                                          </p:spTgt>
                                        </p:tgtEl>
                                      </p:cBhvr>
                                    </p:animEffect>
                                    <p:anim calcmode="lin" valueType="num">
                                      <p:cBhvr>
                                        <p:cTn id="42" dur="500" fill="hold"/>
                                        <p:tgtEl>
                                          <p:spTgt spid="4">
                                            <p:graphicEl>
                                              <a:dgm id="{58ADABA9-087B-4121-A59A-4572E31B216A}"/>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58ADABA9-087B-4121-A59A-4572E31B216A}"/>
                                            </p:graphicEl>
                                          </p:spTgt>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grpId="0" nodeType="afterEffect">
                                  <p:stCondLst>
                                    <p:cond delay="0"/>
                                  </p:stCondLst>
                                  <p:childTnLst>
                                    <p:set>
                                      <p:cBhvr>
                                        <p:cTn id="46" dur="1" fill="hold">
                                          <p:stCondLst>
                                            <p:cond delay="0"/>
                                          </p:stCondLst>
                                        </p:cTn>
                                        <p:tgtEl>
                                          <p:spTgt spid="4">
                                            <p:graphicEl>
                                              <a:dgm id="{D7377053-A0D8-4A47-9DCD-C51B948E26CA}"/>
                                            </p:graphicEl>
                                          </p:spTgt>
                                        </p:tgtEl>
                                        <p:attrNameLst>
                                          <p:attrName>style.visibility</p:attrName>
                                        </p:attrNameLst>
                                      </p:cBhvr>
                                      <p:to>
                                        <p:strVal val="visible"/>
                                      </p:to>
                                    </p:set>
                                    <p:anim calcmode="lin" valueType="num">
                                      <p:cBhvr>
                                        <p:cTn id="47" dur="500" fill="hold"/>
                                        <p:tgtEl>
                                          <p:spTgt spid="4">
                                            <p:graphicEl>
                                              <a:dgm id="{D7377053-A0D8-4A47-9DCD-C51B948E26CA}"/>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D7377053-A0D8-4A47-9DCD-C51B948E26CA}"/>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D7377053-A0D8-4A47-9DCD-C51B948E26CA}"/>
                                            </p:graphicEl>
                                          </p:spTgt>
                                        </p:tgtEl>
                                      </p:cBhvr>
                                    </p:animEffect>
                                    <p:anim calcmode="lin" valueType="num">
                                      <p:cBhvr>
                                        <p:cTn id="50" dur="500" fill="hold"/>
                                        <p:tgtEl>
                                          <p:spTgt spid="4">
                                            <p:graphicEl>
                                              <a:dgm id="{D7377053-A0D8-4A47-9DCD-C51B948E26CA}"/>
                                            </p:graphicEl>
                                          </p:spTgt>
                                        </p:tgtEl>
                                        <p:attrNameLst>
                                          <p:attrName>ppt_x</p:attrName>
                                        </p:attrNameLst>
                                      </p:cBhvr>
                                      <p:tavLst>
                                        <p:tav tm="0">
                                          <p:val>
                                            <p:fltVal val="0.5"/>
                                          </p:val>
                                        </p:tav>
                                        <p:tav tm="100000">
                                          <p:val>
                                            <p:strVal val="#ppt_x"/>
                                          </p:val>
                                        </p:tav>
                                      </p:tavLst>
                                    </p:anim>
                                    <p:anim calcmode="lin" valueType="num">
                                      <p:cBhvr>
                                        <p:cTn id="51" dur="500" fill="hold"/>
                                        <p:tgtEl>
                                          <p:spTgt spid="4">
                                            <p:graphicEl>
                                              <a:dgm id="{D7377053-A0D8-4A47-9DCD-C51B948E26CA}"/>
                                            </p:graphicEl>
                                          </p:spTgt>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53" presetClass="entr" presetSubtype="528" fill="hold" grpId="0" nodeType="afterEffect">
                                  <p:stCondLst>
                                    <p:cond delay="0"/>
                                  </p:stCondLst>
                                  <p:childTnLst>
                                    <p:set>
                                      <p:cBhvr>
                                        <p:cTn id="54" dur="1" fill="hold">
                                          <p:stCondLst>
                                            <p:cond delay="0"/>
                                          </p:stCondLst>
                                        </p:cTn>
                                        <p:tgtEl>
                                          <p:spTgt spid="4">
                                            <p:graphicEl>
                                              <a:dgm id="{CC67707F-2E5F-428F-BC1F-A6FF01CBDCD9}"/>
                                            </p:graphicEl>
                                          </p:spTgt>
                                        </p:tgtEl>
                                        <p:attrNameLst>
                                          <p:attrName>style.visibility</p:attrName>
                                        </p:attrNameLst>
                                      </p:cBhvr>
                                      <p:to>
                                        <p:strVal val="visible"/>
                                      </p:to>
                                    </p:set>
                                    <p:anim calcmode="lin" valueType="num">
                                      <p:cBhvr>
                                        <p:cTn id="55" dur="500" fill="hold"/>
                                        <p:tgtEl>
                                          <p:spTgt spid="4">
                                            <p:graphicEl>
                                              <a:dgm id="{CC67707F-2E5F-428F-BC1F-A6FF01CBDCD9}"/>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CC67707F-2E5F-428F-BC1F-A6FF01CBDCD9}"/>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CC67707F-2E5F-428F-BC1F-A6FF01CBDCD9}"/>
                                            </p:graphicEl>
                                          </p:spTgt>
                                        </p:tgtEl>
                                      </p:cBhvr>
                                    </p:animEffect>
                                    <p:anim calcmode="lin" valueType="num">
                                      <p:cBhvr>
                                        <p:cTn id="58" dur="500" fill="hold"/>
                                        <p:tgtEl>
                                          <p:spTgt spid="4">
                                            <p:graphicEl>
                                              <a:dgm id="{CC67707F-2E5F-428F-BC1F-A6FF01CBDCD9}"/>
                                            </p:graphicEl>
                                          </p:spTgt>
                                        </p:tgtEl>
                                        <p:attrNameLst>
                                          <p:attrName>ppt_x</p:attrName>
                                        </p:attrNameLst>
                                      </p:cBhvr>
                                      <p:tavLst>
                                        <p:tav tm="0">
                                          <p:val>
                                            <p:fltVal val="0.5"/>
                                          </p:val>
                                        </p:tav>
                                        <p:tav tm="100000">
                                          <p:val>
                                            <p:strVal val="#ppt_x"/>
                                          </p:val>
                                        </p:tav>
                                      </p:tavLst>
                                    </p:anim>
                                    <p:anim calcmode="lin" valueType="num">
                                      <p:cBhvr>
                                        <p:cTn id="59" dur="500" fill="hold"/>
                                        <p:tgtEl>
                                          <p:spTgt spid="4">
                                            <p:graphicEl>
                                              <a:dgm id="{CC67707F-2E5F-428F-BC1F-A6FF01CBDCD9}"/>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a:t>
            </a:r>
            <a:endParaRPr lang="ar-IQ" dirty="0"/>
          </a:p>
        </p:txBody>
      </p:sp>
      <p:sp>
        <p:nvSpPr>
          <p:cNvPr id="3" name="Content Placeholder 2"/>
          <p:cNvSpPr>
            <a:spLocks noGrp="1"/>
          </p:cNvSpPr>
          <p:nvPr>
            <p:ph idx="1"/>
          </p:nvPr>
        </p:nvSpPr>
        <p:spPr>
          <a:xfrm>
            <a:off x="483079" y="1412598"/>
            <a:ext cx="8229600" cy="5112568"/>
          </a:xfrm>
        </p:spPr>
        <p:txBody>
          <a:bodyPr/>
          <a:lstStyle/>
          <a:p>
            <a:pPr algn="l" rtl="0"/>
            <a:r>
              <a:rPr lang="en-US" sz="2800" dirty="0">
                <a:solidFill>
                  <a:srgbClr val="231F20"/>
                </a:solidFill>
                <a:latin typeface="+mj-lt"/>
              </a:rPr>
              <a:t>Pain localized to the </a:t>
            </a:r>
            <a:r>
              <a:rPr lang="en-US" sz="2800" dirty="0">
                <a:solidFill>
                  <a:srgbClr val="231F20"/>
                </a:solidFill>
              </a:rPr>
              <a:t>neck or </a:t>
            </a:r>
            <a:r>
              <a:rPr lang="en-US" sz="2800" dirty="0">
                <a:solidFill>
                  <a:srgbClr val="231F20"/>
                </a:solidFill>
                <a:latin typeface="+mj-lt"/>
              </a:rPr>
              <a:t>low back</a:t>
            </a:r>
          </a:p>
          <a:p>
            <a:pPr lvl="1" algn="l" rtl="0"/>
            <a:r>
              <a:rPr lang="en-US" sz="2400" dirty="0">
                <a:solidFill>
                  <a:srgbClr val="231F20"/>
                </a:solidFill>
                <a:latin typeface="+mj-lt"/>
              </a:rPr>
              <a:t>Relieved by rest and worse on movement</a:t>
            </a:r>
          </a:p>
          <a:p>
            <a:pPr algn="l" rtl="0"/>
            <a:r>
              <a:rPr lang="en-US" sz="2800" dirty="0">
                <a:solidFill>
                  <a:srgbClr val="231F20"/>
                </a:solidFill>
                <a:latin typeface="+mj-lt"/>
              </a:rPr>
              <a:t>Radiation of pain to the arms, buttocks and legs* </a:t>
            </a:r>
          </a:p>
          <a:p>
            <a:pPr algn="l" rtl="0"/>
            <a:r>
              <a:rPr lang="en-US" sz="2800" dirty="0">
                <a:solidFill>
                  <a:srgbClr val="231F20"/>
                </a:solidFill>
                <a:latin typeface="+mj-lt"/>
              </a:rPr>
              <a:t>On physical examination</a:t>
            </a:r>
          </a:p>
          <a:p>
            <a:pPr lvl="1" algn="l" rtl="0"/>
            <a:r>
              <a:rPr lang="en-US" sz="2400" dirty="0">
                <a:solidFill>
                  <a:srgbClr val="231F20"/>
                </a:solidFill>
                <a:latin typeface="+mj-lt"/>
              </a:rPr>
              <a:t>Limited range of movement </a:t>
            </a:r>
          </a:p>
          <a:p>
            <a:pPr lvl="1" algn="l" rtl="0"/>
            <a:r>
              <a:rPr lang="en-US" sz="2400" dirty="0">
                <a:solidFill>
                  <a:srgbClr val="231F20"/>
                </a:solidFill>
                <a:latin typeface="+mj-lt"/>
              </a:rPr>
              <a:t>Loss of lumbar lordosis</a:t>
            </a:r>
          </a:p>
          <a:p>
            <a:pPr lvl="1" algn="l" rtl="0"/>
            <a:r>
              <a:rPr lang="en-US" sz="2400" dirty="0">
                <a:solidFill>
                  <a:srgbClr val="231F20"/>
                </a:solidFill>
                <a:latin typeface="+mj-lt"/>
              </a:rPr>
              <a:t>Straight leg-raising test or femoral stretch test and neurological signs (Nerve root compression ,Spinal stenosis</a:t>
            </a:r>
            <a:r>
              <a:rPr lang="en-US" sz="2400" dirty="0">
                <a:latin typeface="+mj-lt"/>
              </a:rPr>
              <a:t> )</a:t>
            </a:r>
            <a:endParaRPr lang="ar-IQ" sz="2400" dirty="0">
              <a:latin typeface="+mj-lt"/>
            </a:endParaRPr>
          </a:p>
        </p:txBody>
      </p:sp>
    </p:spTree>
    <p:extLst>
      <p:ext uri="{BB962C8B-B14F-4D97-AF65-F5344CB8AC3E}">
        <p14:creationId xmlns:p14="http://schemas.microsoft.com/office/powerpoint/2010/main" val="1547549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b="3261"/>
          <a:stretch/>
        </p:blipFill>
        <p:spPr>
          <a:xfrm>
            <a:off x="1403648" y="116632"/>
            <a:ext cx="6624736" cy="64087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44328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4000" dirty="0"/>
              <a:t>Early-onset OA </a:t>
            </a:r>
            <a:br>
              <a:rPr lang="en-US" sz="4000" dirty="0"/>
            </a:br>
            <a:r>
              <a:rPr lang="en-US" sz="2000" dirty="0"/>
              <a:t>(Before the age of 45 )</a:t>
            </a:r>
            <a:endParaRPr lang="ar-IQ" sz="2000" dirty="0"/>
          </a:p>
        </p:txBody>
      </p:sp>
      <p:sp>
        <p:nvSpPr>
          <p:cNvPr id="3" name="Content Placeholder 2"/>
          <p:cNvSpPr>
            <a:spLocks noGrp="1"/>
          </p:cNvSpPr>
          <p:nvPr>
            <p:ph idx="1"/>
          </p:nvPr>
        </p:nvSpPr>
        <p:spPr>
          <a:xfrm>
            <a:off x="457200" y="1196752"/>
            <a:ext cx="8229600" cy="5400600"/>
          </a:xfrm>
        </p:spPr>
        <p:txBody>
          <a:bodyPr/>
          <a:lstStyle/>
          <a:p>
            <a:pPr marL="0" indent="0" algn="l" rtl="0">
              <a:buNone/>
            </a:pPr>
            <a:r>
              <a:rPr lang="en-US" sz="2800" dirty="0"/>
              <a:t>Monoarticular</a:t>
            </a:r>
          </a:p>
          <a:p>
            <a:pPr algn="l" rtl="0"/>
            <a:r>
              <a:rPr lang="en-US" sz="2400" dirty="0"/>
              <a:t>Previous trauma </a:t>
            </a:r>
          </a:p>
          <a:p>
            <a:pPr marL="0" indent="0" algn="l" rtl="0">
              <a:buNone/>
            </a:pPr>
            <a:r>
              <a:rPr lang="en-US" sz="2800" dirty="0"/>
              <a:t>Pauciarticular or polyarticular</a:t>
            </a:r>
          </a:p>
          <a:p>
            <a:pPr algn="l" rtl="0"/>
            <a:r>
              <a:rPr lang="en-US" sz="2400" dirty="0"/>
              <a:t>Juvenile idiopathic arthritis </a:t>
            </a:r>
          </a:p>
          <a:p>
            <a:pPr algn="l" rtl="0"/>
            <a:r>
              <a:rPr lang="en-US" sz="2400" dirty="0"/>
              <a:t>Metabolic or endocrine disease</a:t>
            </a:r>
          </a:p>
          <a:p>
            <a:pPr lvl="1" algn="l" rtl="0"/>
            <a:r>
              <a:rPr lang="en-US" sz="2000" dirty="0"/>
              <a:t>Haemochromatosis </a:t>
            </a:r>
          </a:p>
          <a:p>
            <a:pPr lvl="1" algn="l" rtl="0"/>
            <a:r>
              <a:rPr lang="en-US" sz="2000" dirty="0"/>
              <a:t>Ochronosis</a:t>
            </a:r>
          </a:p>
          <a:p>
            <a:pPr lvl="1" algn="l" rtl="0"/>
            <a:r>
              <a:rPr lang="en-US" sz="2000" dirty="0"/>
              <a:t>Acromegaly </a:t>
            </a:r>
          </a:p>
          <a:p>
            <a:pPr algn="l" rtl="0"/>
            <a:r>
              <a:rPr lang="en-US" sz="2400" dirty="0"/>
              <a:t>Spondylo-epiphyseal dysplasia</a:t>
            </a:r>
          </a:p>
          <a:p>
            <a:pPr algn="l" rtl="0"/>
            <a:r>
              <a:rPr lang="en-US" sz="2400" dirty="0"/>
              <a:t>Late avascular necrosis</a:t>
            </a:r>
          </a:p>
          <a:p>
            <a:pPr algn="l" rtl="0"/>
            <a:r>
              <a:rPr lang="en-US" sz="2400" dirty="0"/>
              <a:t>Neuropathic joint</a:t>
            </a:r>
          </a:p>
        </p:txBody>
      </p:sp>
    </p:spTree>
    <p:extLst>
      <p:ext uri="{BB962C8B-B14F-4D97-AF65-F5344CB8AC3E}">
        <p14:creationId xmlns:p14="http://schemas.microsoft.com/office/powerpoint/2010/main" val="621104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269" y="1446381"/>
            <a:ext cx="4654755" cy="367720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5478" y="1451179"/>
            <a:ext cx="3849010" cy="3672408"/>
          </a:xfrm>
          <a:prstGeom prst="rect">
            <a:avLst/>
          </a:prstGeom>
        </p:spPr>
      </p:pic>
      <p:sp>
        <p:nvSpPr>
          <p:cNvPr id="2" name="Rectangle 1"/>
          <p:cNvSpPr/>
          <p:nvPr/>
        </p:nvSpPr>
        <p:spPr>
          <a:xfrm>
            <a:off x="2460646" y="5373216"/>
            <a:ext cx="3639714" cy="369332"/>
          </a:xfrm>
          <a:prstGeom prst="rect">
            <a:avLst/>
          </a:prstGeom>
        </p:spPr>
        <p:txBody>
          <a:bodyPr wrap="none">
            <a:spAutoFit/>
          </a:bodyPr>
          <a:lstStyle/>
          <a:p>
            <a:pPr algn="l" rtl="0"/>
            <a:r>
              <a:rPr lang="en-US" dirty="0"/>
              <a:t>Spondylo-epiphyseal dysplasia</a:t>
            </a:r>
          </a:p>
        </p:txBody>
      </p:sp>
    </p:spTree>
    <p:extLst>
      <p:ext uri="{BB962C8B-B14F-4D97-AF65-F5344CB8AC3E}">
        <p14:creationId xmlns:p14="http://schemas.microsoft.com/office/powerpoint/2010/main" val="1243918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052736"/>
            <a:ext cx="3610744" cy="706090"/>
          </a:xfrm>
        </p:spPr>
        <p:txBody>
          <a:bodyPr/>
          <a:lstStyle/>
          <a:p>
            <a:pPr lvl="1" rtl="0"/>
            <a:r>
              <a:rPr lang="en-US" sz="2800" dirty="0">
                <a:latin typeface="Arial Rounded MT Bold" panose="020F0704030504030204" pitchFamily="34" charset="0"/>
              </a:rPr>
              <a:t>Haemochromatosis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3" y="548680"/>
            <a:ext cx="3240359" cy="2724547"/>
          </a:xfrm>
        </p:spPr>
      </p:pic>
      <p:pic>
        <p:nvPicPr>
          <p:cNvPr id="6" name="Picture 5"/>
          <p:cNvPicPr>
            <a:picLocks noChangeAspect="1"/>
          </p:cNvPicPr>
          <p:nvPr/>
        </p:nvPicPr>
        <p:blipFill rotWithShape="1">
          <a:blip r:embed="rId4"/>
          <a:srcRect t="364" b="3671"/>
          <a:stretch/>
        </p:blipFill>
        <p:spPr>
          <a:xfrm>
            <a:off x="1115616" y="3284983"/>
            <a:ext cx="7413187" cy="3096345"/>
          </a:xfrm>
          <a:prstGeom prst="rect">
            <a:avLst/>
          </a:prstGeom>
        </p:spPr>
      </p:pic>
      <p:sp>
        <p:nvSpPr>
          <p:cNvPr id="7" name="Rectangle 6"/>
          <p:cNvSpPr/>
          <p:nvPr/>
        </p:nvSpPr>
        <p:spPr>
          <a:xfrm>
            <a:off x="5436096" y="2494501"/>
            <a:ext cx="2262094" cy="523220"/>
          </a:xfrm>
          <a:prstGeom prst="rect">
            <a:avLst/>
          </a:prstGeom>
        </p:spPr>
        <p:txBody>
          <a:bodyPr wrap="none">
            <a:spAutoFit/>
          </a:bodyPr>
          <a:lstStyle/>
          <a:p>
            <a:r>
              <a:rPr lang="en-US" sz="2800" dirty="0"/>
              <a:t>Acromegaly</a:t>
            </a:r>
            <a:endParaRPr lang="ar-IQ" sz="2800" dirty="0"/>
          </a:p>
        </p:txBody>
      </p:sp>
    </p:spTree>
    <p:extLst>
      <p:ext uri="{BB962C8B-B14F-4D97-AF65-F5344CB8AC3E}">
        <p14:creationId xmlns:p14="http://schemas.microsoft.com/office/powerpoint/2010/main" val="3353100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48680"/>
            <a:ext cx="3653659" cy="3933056"/>
          </a:xfrm>
          <a:prstGeom prst="rect">
            <a:avLst/>
          </a:prstGeom>
        </p:spPr>
      </p:pic>
      <p:sp>
        <p:nvSpPr>
          <p:cNvPr id="7" name="Rectangle 6"/>
          <p:cNvSpPr/>
          <p:nvPr/>
        </p:nvSpPr>
        <p:spPr>
          <a:xfrm>
            <a:off x="849491" y="4501309"/>
            <a:ext cx="3033779" cy="461665"/>
          </a:xfrm>
          <a:prstGeom prst="rect">
            <a:avLst/>
          </a:prstGeom>
        </p:spPr>
        <p:txBody>
          <a:bodyPr wrap="none">
            <a:spAutoFit/>
          </a:bodyPr>
          <a:lstStyle/>
          <a:p>
            <a:pPr algn="l" rtl="0"/>
            <a:r>
              <a:rPr lang="en-US" sz="2400" dirty="0"/>
              <a:t>Avascular necrosis</a:t>
            </a:r>
          </a:p>
        </p:txBody>
      </p:sp>
      <p:sp>
        <p:nvSpPr>
          <p:cNvPr id="8" name="Rectangle 7"/>
          <p:cNvSpPr/>
          <p:nvPr/>
        </p:nvSpPr>
        <p:spPr>
          <a:xfrm>
            <a:off x="5036282" y="3170025"/>
            <a:ext cx="2749279" cy="461665"/>
          </a:xfrm>
          <a:prstGeom prst="rect">
            <a:avLst/>
          </a:prstGeom>
        </p:spPr>
        <p:txBody>
          <a:bodyPr wrap="none">
            <a:spAutoFit/>
          </a:bodyPr>
          <a:lstStyle/>
          <a:p>
            <a:pPr algn="l" rtl="0"/>
            <a:r>
              <a:rPr lang="en-US" sz="2400" dirty="0"/>
              <a:t>Neuropathic joint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970" y="551902"/>
            <a:ext cx="4331904" cy="2618123"/>
          </a:xfrm>
          <a:prstGeom prst="rect">
            <a:avLst/>
          </a:prstGeom>
        </p:spPr>
      </p:pic>
    </p:spTree>
    <p:extLst>
      <p:ext uri="{BB962C8B-B14F-4D97-AF65-F5344CB8AC3E}">
        <p14:creationId xmlns:p14="http://schemas.microsoft.com/office/powerpoint/2010/main" val="4139562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37114"/>
            <a:ext cx="8229600" cy="778098"/>
          </a:xfrm>
        </p:spPr>
        <p:txBody>
          <a:bodyPr/>
          <a:lstStyle/>
          <a:p>
            <a:r>
              <a:rPr lang="en-US" sz="2800" dirty="0"/>
              <a:t>Ochronosis </a:t>
            </a:r>
            <a:endParaRPr lang="ar-IQ"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9555" y="578785"/>
            <a:ext cx="6184887" cy="5188434"/>
          </a:xfrm>
        </p:spPr>
      </p:pic>
    </p:spTree>
    <p:extLst>
      <p:ext uri="{BB962C8B-B14F-4D97-AF65-F5344CB8AC3E}">
        <p14:creationId xmlns:p14="http://schemas.microsoft.com/office/powerpoint/2010/main" val="18004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632740717"/>
              </p:ext>
            </p:extLst>
          </p:nvPr>
        </p:nvGraphicFramePr>
        <p:xfrm>
          <a:off x="539552" y="692696"/>
          <a:ext cx="799288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3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graphicEl>
                                              <a:dgm id="{E9BE6054-034F-4925-9AF1-8D2B56FA5CD3}"/>
                                            </p:graphicEl>
                                          </p:spTgt>
                                        </p:tgtEl>
                                        <p:attrNameLst>
                                          <p:attrName>style.visibility</p:attrName>
                                        </p:attrNameLst>
                                      </p:cBhvr>
                                      <p:to>
                                        <p:strVal val="visible"/>
                                      </p:to>
                                    </p:set>
                                    <p:anim calcmode="lin" valueType="num">
                                      <p:cBhvr>
                                        <p:cTn id="7" dur="500" fill="hold"/>
                                        <p:tgtEl>
                                          <p:spTgt spid="2">
                                            <p:graphicEl>
                                              <a:dgm id="{E9BE6054-034F-4925-9AF1-8D2B56FA5CD3}"/>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E9BE6054-034F-4925-9AF1-8D2B56FA5CD3}"/>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E9BE6054-034F-4925-9AF1-8D2B56FA5CD3}"/>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graphicEl>
                                              <a:dgm id="{25570B11-F555-4BF9-BCEE-F4A9B2A402A2}"/>
                                            </p:graphicEl>
                                          </p:spTgt>
                                        </p:tgtEl>
                                        <p:attrNameLst>
                                          <p:attrName>style.visibility</p:attrName>
                                        </p:attrNameLst>
                                      </p:cBhvr>
                                      <p:to>
                                        <p:strVal val="visible"/>
                                      </p:to>
                                    </p:set>
                                    <p:anim calcmode="lin" valueType="num">
                                      <p:cBhvr>
                                        <p:cTn id="13" dur="500" fill="hold"/>
                                        <p:tgtEl>
                                          <p:spTgt spid="2">
                                            <p:graphicEl>
                                              <a:dgm id="{25570B11-F555-4BF9-BCEE-F4A9B2A402A2}"/>
                                            </p:graphicEl>
                                          </p:spTgt>
                                        </p:tgtEl>
                                        <p:attrNameLst>
                                          <p:attrName>ppt_w</p:attrName>
                                        </p:attrNameLst>
                                      </p:cBhvr>
                                      <p:tavLst>
                                        <p:tav tm="0">
                                          <p:val>
                                            <p:fltVal val="0"/>
                                          </p:val>
                                        </p:tav>
                                        <p:tav tm="100000">
                                          <p:val>
                                            <p:strVal val="#ppt_w"/>
                                          </p:val>
                                        </p:tav>
                                      </p:tavLst>
                                    </p:anim>
                                    <p:anim calcmode="lin" valueType="num">
                                      <p:cBhvr>
                                        <p:cTn id="14" dur="500" fill="hold"/>
                                        <p:tgtEl>
                                          <p:spTgt spid="2">
                                            <p:graphicEl>
                                              <a:dgm id="{25570B11-F555-4BF9-BCEE-F4A9B2A402A2}"/>
                                            </p:graphicEl>
                                          </p:spTgt>
                                        </p:tgtEl>
                                        <p:attrNameLst>
                                          <p:attrName>ppt_h</p:attrName>
                                        </p:attrNameLst>
                                      </p:cBhvr>
                                      <p:tavLst>
                                        <p:tav tm="0">
                                          <p:val>
                                            <p:fltVal val="0"/>
                                          </p:val>
                                        </p:tav>
                                        <p:tav tm="100000">
                                          <p:val>
                                            <p:strVal val="#ppt_h"/>
                                          </p:val>
                                        </p:tav>
                                      </p:tavLst>
                                    </p:anim>
                                    <p:animEffect transition="in" filter="fade">
                                      <p:cBhvr>
                                        <p:cTn id="15" dur="500"/>
                                        <p:tgtEl>
                                          <p:spTgt spid="2">
                                            <p:graphicEl>
                                              <a:dgm id="{25570B11-F555-4BF9-BCEE-F4A9B2A402A2}"/>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graphicEl>
                                              <a:dgm id="{D64E62FA-ECDD-494B-B985-DA67886AF2D1}"/>
                                            </p:graphicEl>
                                          </p:spTgt>
                                        </p:tgtEl>
                                        <p:attrNameLst>
                                          <p:attrName>style.visibility</p:attrName>
                                        </p:attrNameLst>
                                      </p:cBhvr>
                                      <p:to>
                                        <p:strVal val="visible"/>
                                      </p:to>
                                    </p:set>
                                    <p:anim calcmode="lin" valueType="num">
                                      <p:cBhvr>
                                        <p:cTn id="19" dur="500" fill="hold"/>
                                        <p:tgtEl>
                                          <p:spTgt spid="2">
                                            <p:graphicEl>
                                              <a:dgm id="{D64E62FA-ECDD-494B-B985-DA67886AF2D1}"/>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D64E62FA-ECDD-494B-B985-DA67886AF2D1}"/>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D64E62FA-ECDD-494B-B985-DA67886AF2D1}"/>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graphicEl>
                                              <a:dgm id="{9E90CCDD-43F8-4960-BE78-B95A90DAED1B}"/>
                                            </p:graphicEl>
                                          </p:spTgt>
                                        </p:tgtEl>
                                        <p:attrNameLst>
                                          <p:attrName>style.visibility</p:attrName>
                                        </p:attrNameLst>
                                      </p:cBhvr>
                                      <p:to>
                                        <p:strVal val="visible"/>
                                      </p:to>
                                    </p:set>
                                    <p:anim calcmode="lin" valueType="num">
                                      <p:cBhvr>
                                        <p:cTn id="25" dur="500" fill="hold"/>
                                        <p:tgtEl>
                                          <p:spTgt spid="2">
                                            <p:graphicEl>
                                              <a:dgm id="{9E90CCDD-43F8-4960-BE78-B95A90DAED1B}"/>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E90CCDD-43F8-4960-BE78-B95A90DAED1B}"/>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9E90CCDD-43F8-4960-BE78-B95A90DAED1B}"/>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
                                            <p:graphicEl>
                                              <a:dgm id="{BA8673B1-F67D-4D41-8C46-1E51C373FC96}"/>
                                            </p:graphicEl>
                                          </p:spTgt>
                                        </p:tgtEl>
                                        <p:attrNameLst>
                                          <p:attrName>style.visibility</p:attrName>
                                        </p:attrNameLst>
                                      </p:cBhvr>
                                      <p:to>
                                        <p:strVal val="visible"/>
                                      </p:to>
                                    </p:set>
                                    <p:anim calcmode="lin" valueType="num">
                                      <p:cBhvr>
                                        <p:cTn id="31" dur="500" fill="hold"/>
                                        <p:tgtEl>
                                          <p:spTgt spid="2">
                                            <p:graphicEl>
                                              <a:dgm id="{BA8673B1-F67D-4D41-8C46-1E51C373FC9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BA8673B1-F67D-4D41-8C46-1E51C373FC9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BA8673B1-F67D-4D41-8C46-1E51C373FC96}"/>
                                            </p:graphic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
                                            <p:graphicEl>
                                              <a:dgm id="{95D77411-3E2F-4BA2-BBDE-F7CFD26E309B}"/>
                                            </p:graphicEl>
                                          </p:spTgt>
                                        </p:tgtEl>
                                        <p:attrNameLst>
                                          <p:attrName>style.visibility</p:attrName>
                                        </p:attrNameLst>
                                      </p:cBhvr>
                                      <p:to>
                                        <p:strVal val="visible"/>
                                      </p:to>
                                    </p:set>
                                    <p:anim calcmode="lin" valueType="num">
                                      <p:cBhvr>
                                        <p:cTn id="37" dur="500" fill="hold"/>
                                        <p:tgtEl>
                                          <p:spTgt spid="2">
                                            <p:graphicEl>
                                              <a:dgm id="{95D77411-3E2F-4BA2-BBDE-F7CFD26E309B}"/>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95D77411-3E2F-4BA2-BBDE-F7CFD26E309B}"/>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95D77411-3E2F-4BA2-BBDE-F7CFD26E309B}"/>
                                            </p:graphic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
                                            <p:graphicEl>
                                              <a:dgm id="{57EC8D6F-DF7D-457C-9B85-4D6081465293}"/>
                                            </p:graphicEl>
                                          </p:spTgt>
                                        </p:tgtEl>
                                        <p:attrNameLst>
                                          <p:attrName>style.visibility</p:attrName>
                                        </p:attrNameLst>
                                      </p:cBhvr>
                                      <p:to>
                                        <p:strVal val="visible"/>
                                      </p:to>
                                    </p:set>
                                    <p:anim calcmode="lin" valueType="num">
                                      <p:cBhvr>
                                        <p:cTn id="43" dur="500" fill="hold"/>
                                        <p:tgtEl>
                                          <p:spTgt spid="2">
                                            <p:graphicEl>
                                              <a:dgm id="{57EC8D6F-DF7D-457C-9B85-4D6081465293}"/>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57EC8D6F-DF7D-457C-9B85-4D6081465293}"/>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57EC8D6F-DF7D-457C-9B85-4D6081465293}"/>
                                            </p:graphic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graphicEl>
                                              <a:dgm id="{8246FAE3-6AE5-4F82-AACF-8CEB53616FA5}"/>
                                            </p:graphicEl>
                                          </p:spTgt>
                                        </p:tgtEl>
                                        <p:attrNameLst>
                                          <p:attrName>style.visibility</p:attrName>
                                        </p:attrNameLst>
                                      </p:cBhvr>
                                      <p:to>
                                        <p:strVal val="visible"/>
                                      </p:to>
                                    </p:set>
                                    <p:anim calcmode="lin" valueType="num">
                                      <p:cBhvr>
                                        <p:cTn id="49" dur="500" fill="hold"/>
                                        <p:tgtEl>
                                          <p:spTgt spid="2">
                                            <p:graphicEl>
                                              <a:dgm id="{8246FAE3-6AE5-4F82-AACF-8CEB53616FA5}"/>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8246FAE3-6AE5-4F82-AACF-8CEB53616FA5}"/>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8246FAE3-6AE5-4F82-AACF-8CEB53616FA5}"/>
                                            </p:graphic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graphicEl>
                                              <a:dgm id="{80DACE52-D135-4CD9-B380-DB05EF328073}"/>
                                            </p:graphicEl>
                                          </p:spTgt>
                                        </p:tgtEl>
                                        <p:attrNameLst>
                                          <p:attrName>style.visibility</p:attrName>
                                        </p:attrNameLst>
                                      </p:cBhvr>
                                      <p:to>
                                        <p:strVal val="visible"/>
                                      </p:to>
                                    </p:set>
                                    <p:anim calcmode="lin" valueType="num">
                                      <p:cBhvr>
                                        <p:cTn id="55" dur="500" fill="hold"/>
                                        <p:tgtEl>
                                          <p:spTgt spid="2">
                                            <p:graphicEl>
                                              <a:dgm id="{80DACE52-D135-4CD9-B380-DB05EF328073}"/>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80DACE52-D135-4CD9-B380-DB05EF328073}"/>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80DACE52-D135-4CD9-B380-DB05EF328073}"/>
                                            </p:graphic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
                                            <p:graphicEl>
                                              <a:dgm id="{60E9154C-A50F-4B80-AE7D-80EDE0ADFAF4}"/>
                                            </p:graphicEl>
                                          </p:spTgt>
                                        </p:tgtEl>
                                        <p:attrNameLst>
                                          <p:attrName>style.visibility</p:attrName>
                                        </p:attrNameLst>
                                      </p:cBhvr>
                                      <p:to>
                                        <p:strVal val="visible"/>
                                      </p:to>
                                    </p:set>
                                    <p:anim calcmode="lin" valueType="num">
                                      <p:cBhvr>
                                        <p:cTn id="61" dur="500" fill="hold"/>
                                        <p:tgtEl>
                                          <p:spTgt spid="2">
                                            <p:graphicEl>
                                              <a:dgm id="{60E9154C-A50F-4B80-AE7D-80EDE0ADFAF4}"/>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E9154C-A50F-4B80-AE7D-80EDE0ADFAF4}"/>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60E9154C-A50F-4B80-AE7D-80EDE0ADFA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US" sz="3600" b="1" dirty="0"/>
              <a:t>Investigations</a:t>
            </a:r>
            <a:r>
              <a:rPr lang="en-US" sz="3600" dirty="0"/>
              <a:t> </a:t>
            </a:r>
            <a:endParaRPr lang="ar-IQ" sz="3600" dirty="0"/>
          </a:p>
        </p:txBody>
      </p:sp>
      <p:sp>
        <p:nvSpPr>
          <p:cNvPr id="3" name="Content Placeholder 2"/>
          <p:cNvSpPr>
            <a:spLocks noGrp="1"/>
          </p:cNvSpPr>
          <p:nvPr>
            <p:ph idx="1"/>
          </p:nvPr>
        </p:nvSpPr>
        <p:spPr>
          <a:xfrm>
            <a:off x="323528" y="1196752"/>
            <a:ext cx="8363272" cy="4752528"/>
          </a:xfrm>
        </p:spPr>
        <p:txBody>
          <a:bodyPr/>
          <a:lstStyle/>
          <a:p>
            <a:pPr algn="l" rtl="0"/>
            <a:r>
              <a:rPr lang="en-US" sz="2800" dirty="0"/>
              <a:t>Plain X-ray of the affected joint </a:t>
            </a:r>
          </a:p>
          <a:p>
            <a:pPr lvl="1" algn="l" rtl="0"/>
            <a:r>
              <a:rPr lang="en-US" sz="2400" dirty="0"/>
              <a:t>Diagnosis </a:t>
            </a:r>
          </a:p>
          <a:p>
            <a:pPr lvl="1" algn="l" rtl="0"/>
            <a:r>
              <a:rPr lang="en-US" sz="2400" dirty="0"/>
              <a:t>Assessing the severity of structural change </a:t>
            </a:r>
          </a:p>
          <a:p>
            <a:pPr lvl="2" algn="l" rtl="0"/>
            <a:r>
              <a:rPr lang="en-US" sz="2000" dirty="0"/>
              <a:t>Hip OA </a:t>
            </a:r>
            <a:endParaRPr lang="en-US" sz="2000" dirty="0">
              <a:sym typeface="Wingdings" panose="05000000000000000000" pitchFamily="2" charset="2"/>
            </a:endParaRPr>
          </a:p>
          <a:p>
            <a:pPr lvl="3" algn="l" rtl="0"/>
            <a:r>
              <a:rPr lang="en-US" sz="1600" dirty="0"/>
              <a:t>Non-weight-bearing PA views of the pelvis </a:t>
            </a:r>
            <a:r>
              <a:rPr lang="en-US" sz="1400" dirty="0"/>
              <a:t> </a:t>
            </a:r>
          </a:p>
          <a:p>
            <a:pPr lvl="2" algn="l" rtl="0"/>
            <a:r>
              <a:rPr lang="en-US" sz="2000" dirty="0"/>
              <a:t>Knee OA </a:t>
            </a:r>
          </a:p>
          <a:p>
            <a:pPr lvl="3" algn="l" rtl="0"/>
            <a:r>
              <a:rPr lang="en-US" sz="1600" dirty="0"/>
              <a:t>Standing AP X-ray</a:t>
            </a:r>
            <a:r>
              <a:rPr lang="en-US" sz="1600" dirty="0">
                <a:sym typeface="Wingdings" panose="05000000000000000000" pitchFamily="2" charset="2"/>
              </a:rPr>
              <a:t></a:t>
            </a:r>
            <a:r>
              <a:rPr lang="en-US" sz="1600" dirty="0"/>
              <a:t> Tibio-femoral </a:t>
            </a:r>
          </a:p>
          <a:p>
            <a:pPr lvl="3" algn="l" rtl="0"/>
            <a:r>
              <a:rPr lang="en-US" sz="1600" dirty="0"/>
              <a:t>Flexed skyline view</a:t>
            </a:r>
            <a:r>
              <a:rPr lang="en-US" sz="1600" dirty="0">
                <a:sym typeface="Wingdings" panose="05000000000000000000" pitchFamily="2" charset="2"/>
              </a:rPr>
              <a:t> </a:t>
            </a:r>
            <a:r>
              <a:rPr lang="en-US" sz="1600" dirty="0"/>
              <a:t>Patello-femoral </a:t>
            </a:r>
          </a:p>
          <a:p>
            <a:pPr lvl="2" algn="l" rtl="0"/>
            <a:r>
              <a:rPr lang="en-US" sz="2000" dirty="0"/>
              <a:t>Spine OA </a:t>
            </a:r>
            <a:endParaRPr lang="en-US" sz="2000" dirty="0">
              <a:sym typeface="Wingdings" panose="05000000000000000000" pitchFamily="2" charset="2"/>
            </a:endParaRPr>
          </a:p>
          <a:p>
            <a:pPr lvl="3" algn="l" rtl="0"/>
            <a:r>
              <a:rPr lang="en-US" dirty="0">
                <a:sym typeface="Wingdings" panose="05000000000000000000" pitchFamily="2" charset="2"/>
              </a:rPr>
              <a:t> </a:t>
            </a:r>
            <a:r>
              <a:rPr lang="en-US" sz="1600" dirty="0">
                <a:sym typeface="Wingdings" panose="05000000000000000000" pitchFamily="2" charset="2"/>
              </a:rPr>
              <a:t>Lateral LSS </a:t>
            </a:r>
            <a:r>
              <a:rPr lang="en-US" sz="1600" dirty="0"/>
              <a:t>X-ray</a:t>
            </a:r>
          </a:p>
          <a:p>
            <a:pPr algn="l" rtl="0"/>
            <a:r>
              <a:rPr lang="en-US" sz="2400" dirty="0"/>
              <a:t>Routine biochemistry, haematology &amp; autoantibody tests are normal with low synovial cell count </a:t>
            </a:r>
            <a:br>
              <a:rPr lang="en-US" dirty="0"/>
            </a:br>
            <a:br>
              <a:rPr lang="en-US" dirty="0"/>
            </a:br>
            <a:endParaRPr lang="ar-IQ" dirty="0"/>
          </a:p>
        </p:txBody>
      </p:sp>
    </p:spTree>
    <p:extLst>
      <p:ext uri="{BB962C8B-B14F-4D97-AF65-F5344CB8AC3E}">
        <p14:creationId xmlns:p14="http://schemas.microsoft.com/office/powerpoint/2010/main" val="2991928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a:t>
            </a:r>
            <a:r>
              <a:rPr lang="en-US" dirty="0"/>
              <a:t> </a:t>
            </a:r>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7482495"/>
              </p:ext>
            </p:extLst>
          </p:nvPr>
        </p:nvGraphicFramePr>
        <p:xfrm>
          <a:off x="611560" y="1556793"/>
          <a:ext cx="792088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3400" y="3068960"/>
            <a:ext cx="1924490" cy="3337868"/>
          </a:xfrm>
          <a:prstGeom prst="rect">
            <a:avLst/>
          </a:prstGeom>
        </p:spPr>
      </p:pic>
    </p:spTree>
    <p:extLst>
      <p:ext uri="{BB962C8B-B14F-4D97-AF65-F5344CB8AC3E}">
        <p14:creationId xmlns:p14="http://schemas.microsoft.com/office/powerpoint/2010/main" val="2634106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4000" dirty="0"/>
              <a:t>Non-pharmacological therapy  </a:t>
            </a:r>
            <a:endParaRPr lang="ar-IQ" sz="4000" dirty="0"/>
          </a:p>
        </p:txBody>
      </p:sp>
      <p:sp>
        <p:nvSpPr>
          <p:cNvPr id="3" name="Content Placeholder 2"/>
          <p:cNvSpPr>
            <a:spLocks noGrp="1"/>
          </p:cNvSpPr>
          <p:nvPr>
            <p:ph idx="1"/>
          </p:nvPr>
        </p:nvSpPr>
        <p:spPr/>
        <p:txBody>
          <a:bodyPr/>
          <a:lstStyle/>
          <a:p>
            <a:pPr algn="l" rtl="0"/>
            <a:r>
              <a:rPr lang="en-US" sz="2800" dirty="0"/>
              <a:t>Acupuncture </a:t>
            </a:r>
          </a:p>
          <a:p>
            <a:pPr algn="l" rtl="0"/>
            <a:r>
              <a:rPr lang="en-US" sz="2800" dirty="0"/>
              <a:t>Transcutaneous electrical nerve stimulation (TENS)* </a:t>
            </a:r>
          </a:p>
          <a:p>
            <a:pPr algn="l" rtl="0"/>
            <a:r>
              <a:rPr lang="en-US" sz="2800" dirty="0"/>
              <a:t>Local Physical therapies, such as heat or cold**</a:t>
            </a:r>
            <a:br>
              <a:rPr lang="en-US" dirty="0"/>
            </a:br>
            <a:br>
              <a:rPr lang="en-US" dirty="0"/>
            </a:br>
            <a:endParaRPr lang="ar-IQ"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016633"/>
            <a:ext cx="4139952" cy="22920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664297"/>
            <a:ext cx="2885364" cy="2644428"/>
          </a:xfrm>
          <a:prstGeom prst="rect">
            <a:avLst/>
          </a:prstGeom>
        </p:spPr>
      </p:pic>
    </p:spTree>
    <p:extLst>
      <p:ext uri="{BB962C8B-B14F-4D97-AF65-F5344CB8AC3E}">
        <p14:creationId xmlns:p14="http://schemas.microsoft.com/office/powerpoint/2010/main" val="1047705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Pharmacological therapy </a:t>
            </a:r>
            <a:endParaRPr lang="ar-IQ"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2359225"/>
              </p:ext>
            </p:extLst>
          </p:nvPr>
        </p:nvGraphicFramePr>
        <p:xfrm>
          <a:off x="457200" y="1417638"/>
          <a:ext cx="8229600" cy="4963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049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graphicEl>
                                              <a:dgm id="{78B1753E-7403-4A0D-A38E-17F787CCB568}"/>
                                            </p:graphicEl>
                                          </p:spTgt>
                                        </p:tgtEl>
                                        <p:attrNameLst>
                                          <p:attrName>style.visibility</p:attrName>
                                        </p:attrNameLst>
                                      </p:cBhvr>
                                      <p:to>
                                        <p:strVal val="visible"/>
                                      </p:to>
                                    </p:set>
                                    <p:animEffect transition="in" filter="fade">
                                      <p:cBhvr>
                                        <p:cTn id="7" dur="1000"/>
                                        <p:tgtEl>
                                          <p:spTgt spid="4">
                                            <p:graphicEl>
                                              <a:dgm id="{78B1753E-7403-4A0D-A38E-17F787CCB568}"/>
                                            </p:graphicEl>
                                          </p:spTgt>
                                        </p:tgtEl>
                                      </p:cBhvr>
                                    </p:animEffect>
                                    <p:anim calcmode="lin" valueType="num">
                                      <p:cBhvr>
                                        <p:cTn id="8" dur="1000" fill="hold"/>
                                        <p:tgtEl>
                                          <p:spTgt spid="4">
                                            <p:graphicEl>
                                              <a:dgm id="{78B1753E-7403-4A0D-A38E-17F787CCB568}"/>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78B1753E-7403-4A0D-A38E-17F787CCB568}"/>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graphicEl>
                                              <a:dgm id="{ABC4015D-49AD-4B7C-9095-B586C8B1E3E5}"/>
                                            </p:graphicEl>
                                          </p:spTgt>
                                        </p:tgtEl>
                                        <p:attrNameLst>
                                          <p:attrName>style.visibility</p:attrName>
                                        </p:attrNameLst>
                                      </p:cBhvr>
                                      <p:to>
                                        <p:strVal val="visible"/>
                                      </p:to>
                                    </p:set>
                                    <p:animEffect transition="in" filter="fade">
                                      <p:cBhvr>
                                        <p:cTn id="13" dur="1000"/>
                                        <p:tgtEl>
                                          <p:spTgt spid="4">
                                            <p:graphicEl>
                                              <a:dgm id="{ABC4015D-49AD-4B7C-9095-B586C8B1E3E5}"/>
                                            </p:graphicEl>
                                          </p:spTgt>
                                        </p:tgtEl>
                                      </p:cBhvr>
                                    </p:animEffect>
                                    <p:anim calcmode="lin" valueType="num">
                                      <p:cBhvr>
                                        <p:cTn id="14" dur="1000" fill="hold"/>
                                        <p:tgtEl>
                                          <p:spTgt spid="4">
                                            <p:graphicEl>
                                              <a:dgm id="{ABC4015D-49AD-4B7C-9095-B586C8B1E3E5}"/>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ABC4015D-49AD-4B7C-9095-B586C8B1E3E5}"/>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
                                            <p:graphicEl>
                                              <a:dgm id="{007005D0-134E-4C64-8485-487AF319BC06}"/>
                                            </p:graphicEl>
                                          </p:spTgt>
                                        </p:tgtEl>
                                        <p:attrNameLst>
                                          <p:attrName>style.visibility</p:attrName>
                                        </p:attrNameLst>
                                      </p:cBhvr>
                                      <p:to>
                                        <p:strVal val="visible"/>
                                      </p:to>
                                    </p:set>
                                    <p:animEffect transition="in" filter="fade">
                                      <p:cBhvr>
                                        <p:cTn id="19" dur="1000"/>
                                        <p:tgtEl>
                                          <p:spTgt spid="4">
                                            <p:graphicEl>
                                              <a:dgm id="{007005D0-134E-4C64-8485-487AF319BC06}"/>
                                            </p:graphicEl>
                                          </p:spTgt>
                                        </p:tgtEl>
                                      </p:cBhvr>
                                    </p:animEffect>
                                    <p:anim calcmode="lin" valueType="num">
                                      <p:cBhvr>
                                        <p:cTn id="20" dur="1000" fill="hold"/>
                                        <p:tgtEl>
                                          <p:spTgt spid="4">
                                            <p:graphicEl>
                                              <a:dgm id="{007005D0-134E-4C64-8485-487AF319BC06}"/>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007005D0-134E-4C64-8485-487AF319BC06}"/>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4">
                                            <p:graphicEl>
                                              <a:dgm id="{7B3B947C-5FF8-4E02-90EB-CBAAADEA85E9}"/>
                                            </p:graphicEl>
                                          </p:spTgt>
                                        </p:tgtEl>
                                        <p:attrNameLst>
                                          <p:attrName>style.visibility</p:attrName>
                                        </p:attrNameLst>
                                      </p:cBhvr>
                                      <p:to>
                                        <p:strVal val="visible"/>
                                      </p:to>
                                    </p:set>
                                    <p:animEffect transition="in" filter="fade">
                                      <p:cBhvr>
                                        <p:cTn id="25" dur="1000"/>
                                        <p:tgtEl>
                                          <p:spTgt spid="4">
                                            <p:graphicEl>
                                              <a:dgm id="{7B3B947C-5FF8-4E02-90EB-CBAAADEA85E9}"/>
                                            </p:graphicEl>
                                          </p:spTgt>
                                        </p:tgtEl>
                                      </p:cBhvr>
                                    </p:animEffect>
                                    <p:anim calcmode="lin" valueType="num">
                                      <p:cBhvr>
                                        <p:cTn id="26" dur="1000" fill="hold"/>
                                        <p:tgtEl>
                                          <p:spTgt spid="4">
                                            <p:graphicEl>
                                              <a:dgm id="{7B3B947C-5FF8-4E02-90EB-CBAAADEA85E9}"/>
                                            </p:graphicEl>
                                          </p:spTgt>
                                        </p:tgtEl>
                                        <p:attrNameLst>
                                          <p:attrName>ppt_x</p:attrName>
                                        </p:attrNameLst>
                                      </p:cBhvr>
                                      <p:tavLst>
                                        <p:tav tm="0">
                                          <p:val>
                                            <p:strVal val="#ppt_x"/>
                                          </p:val>
                                        </p:tav>
                                        <p:tav tm="100000">
                                          <p:val>
                                            <p:strVal val="#ppt_x"/>
                                          </p:val>
                                        </p:tav>
                                      </p:tavLst>
                                    </p:anim>
                                    <p:anim calcmode="lin" valueType="num">
                                      <p:cBhvr>
                                        <p:cTn id="27" dur="1000" fill="hold"/>
                                        <p:tgtEl>
                                          <p:spTgt spid="4">
                                            <p:graphicEl>
                                              <a:dgm id="{7B3B947C-5FF8-4E02-90EB-CBAAADEA85E9}"/>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4">
                                            <p:graphicEl>
                                              <a:dgm id="{124AA6AB-99EE-45A7-BE4C-8FD6D89AB218}"/>
                                            </p:graphicEl>
                                          </p:spTgt>
                                        </p:tgtEl>
                                        <p:attrNameLst>
                                          <p:attrName>style.visibility</p:attrName>
                                        </p:attrNameLst>
                                      </p:cBhvr>
                                      <p:to>
                                        <p:strVal val="visible"/>
                                      </p:to>
                                    </p:set>
                                    <p:animEffect transition="in" filter="fade">
                                      <p:cBhvr>
                                        <p:cTn id="31" dur="1000"/>
                                        <p:tgtEl>
                                          <p:spTgt spid="4">
                                            <p:graphicEl>
                                              <a:dgm id="{124AA6AB-99EE-45A7-BE4C-8FD6D89AB218}"/>
                                            </p:graphicEl>
                                          </p:spTgt>
                                        </p:tgtEl>
                                      </p:cBhvr>
                                    </p:animEffect>
                                    <p:anim calcmode="lin" valueType="num">
                                      <p:cBhvr>
                                        <p:cTn id="32" dur="1000" fill="hold"/>
                                        <p:tgtEl>
                                          <p:spTgt spid="4">
                                            <p:graphicEl>
                                              <a:dgm id="{124AA6AB-99EE-45A7-BE4C-8FD6D89AB218}"/>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124AA6AB-99EE-45A7-BE4C-8FD6D89AB218}"/>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4">
                                            <p:graphicEl>
                                              <a:dgm id="{D098176D-8218-474F-B3CA-36BB3E83FBC5}"/>
                                            </p:graphicEl>
                                          </p:spTgt>
                                        </p:tgtEl>
                                        <p:attrNameLst>
                                          <p:attrName>style.visibility</p:attrName>
                                        </p:attrNameLst>
                                      </p:cBhvr>
                                      <p:to>
                                        <p:strVal val="visible"/>
                                      </p:to>
                                    </p:set>
                                    <p:animEffect transition="in" filter="fade">
                                      <p:cBhvr>
                                        <p:cTn id="37" dur="1000"/>
                                        <p:tgtEl>
                                          <p:spTgt spid="4">
                                            <p:graphicEl>
                                              <a:dgm id="{D098176D-8218-474F-B3CA-36BB3E83FBC5}"/>
                                            </p:graphicEl>
                                          </p:spTgt>
                                        </p:tgtEl>
                                      </p:cBhvr>
                                    </p:animEffect>
                                    <p:anim calcmode="lin" valueType="num">
                                      <p:cBhvr>
                                        <p:cTn id="38" dur="1000" fill="hold"/>
                                        <p:tgtEl>
                                          <p:spTgt spid="4">
                                            <p:graphicEl>
                                              <a:dgm id="{D098176D-8218-474F-B3CA-36BB3E83FBC5}"/>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D098176D-8218-474F-B3CA-36BB3E83FBC5}"/>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4">
                                            <p:graphicEl>
                                              <a:dgm id="{C3BAE48B-DFF6-45D8-8412-B377775FAB3B}"/>
                                            </p:graphicEl>
                                          </p:spTgt>
                                        </p:tgtEl>
                                        <p:attrNameLst>
                                          <p:attrName>style.visibility</p:attrName>
                                        </p:attrNameLst>
                                      </p:cBhvr>
                                      <p:to>
                                        <p:strVal val="visible"/>
                                      </p:to>
                                    </p:set>
                                    <p:animEffect transition="in" filter="fade">
                                      <p:cBhvr>
                                        <p:cTn id="43" dur="1000"/>
                                        <p:tgtEl>
                                          <p:spTgt spid="4">
                                            <p:graphicEl>
                                              <a:dgm id="{C3BAE48B-DFF6-45D8-8412-B377775FAB3B}"/>
                                            </p:graphicEl>
                                          </p:spTgt>
                                        </p:tgtEl>
                                      </p:cBhvr>
                                    </p:animEffect>
                                    <p:anim calcmode="lin" valueType="num">
                                      <p:cBhvr>
                                        <p:cTn id="44" dur="1000" fill="hold"/>
                                        <p:tgtEl>
                                          <p:spTgt spid="4">
                                            <p:graphicEl>
                                              <a:dgm id="{C3BAE48B-DFF6-45D8-8412-B377775FAB3B}"/>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C3BAE48B-DFF6-45D8-8412-B377775FAB3B}"/>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4">
                                            <p:graphicEl>
                                              <a:dgm id="{2A9D258A-E03D-4EA1-8970-C20C0FD7A286}"/>
                                            </p:graphicEl>
                                          </p:spTgt>
                                        </p:tgtEl>
                                        <p:attrNameLst>
                                          <p:attrName>style.visibility</p:attrName>
                                        </p:attrNameLst>
                                      </p:cBhvr>
                                      <p:to>
                                        <p:strVal val="visible"/>
                                      </p:to>
                                    </p:set>
                                    <p:animEffect transition="in" filter="fade">
                                      <p:cBhvr>
                                        <p:cTn id="49" dur="1000"/>
                                        <p:tgtEl>
                                          <p:spTgt spid="4">
                                            <p:graphicEl>
                                              <a:dgm id="{2A9D258A-E03D-4EA1-8970-C20C0FD7A286}"/>
                                            </p:graphicEl>
                                          </p:spTgt>
                                        </p:tgtEl>
                                      </p:cBhvr>
                                    </p:animEffect>
                                    <p:anim calcmode="lin" valueType="num">
                                      <p:cBhvr>
                                        <p:cTn id="50" dur="1000" fill="hold"/>
                                        <p:tgtEl>
                                          <p:spTgt spid="4">
                                            <p:graphicEl>
                                              <a:dgm id="{2A9D258A-E03D-4EA1-8970-C20C0FD7A28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2A9D258A-E03D-4EA1-8970-C20C0FD7A286}"/>
                                            </p:graphic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4">
                                            <p:graphicEl>
                                              <a:dgm id="{695F6717-A517-4396-91F5-6952C9740F12}"/>
                                            </p:graphicEl>
                                          </p:spTgt>
                                        </p:tgtEl>
                                        <p:attrNameLst>
                                          <p:attrName>style.visibility</p:attrName>
                                        </p:attrNameLst>
                                      </p:cBhvr>
                                      <p:to>
                                        <p:strVal val="visible"/>
                                      </p:to>
                                    </p:set>
                                    <p:animEffect transition="in" filter="fade">
                                      <p:cBhvr>
                                        <p:cTn id="55" dur="1000"/>
                                        <p:tgtEl>
                                          <p:spTgt spid="4">
                                            <p:graphicEl>
                                              <a:dgm id="{695F6717-A517-4396-91F5-6952C9740F12}"/>
                                            </p:graphicEl>
                                          </p:spTgt>
                                        </p:tgtEl>
                                      </p:cBhvr>
                                    </p:animEffect>
                                    <p:anim calcmode="lin" valueType="num">
                                      <p:cBhvr>
                                        <p:cTn id="56" dur="1000" fill="hold"/>
                                        <p:tgtEl>
                                          <p:spTgt spid="4">
                                            <p:graphicEl>
                                              <a:dgm id="{695F6717-A517-4396-91F5-6952C9740F12}"/>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695F6717-A517-4396-91F5-6952C9740F1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z="3600" dirty="0"/>
              <a:t>Intra-articular glucocorticoid injections</a:t>
            </a:r>
            <a:endParaRPr lang="ar-IQ" sz="3600" dirty="0"/>
          </a:p>
        </p:txBody>
      </p:sp>
      <p:sp>
        <p:nvSpPr>
          <p:cNvPr id="3" name="Content Placeholder 2"/>
          <p:cNvSpPr>
            <a:spLocks noGrp="1"/>
          </p:cNvSpPr>
          <p:nvPr>
            <p:ph idx="1"/>
          </p:nvPr>
        </p:nvSpPr>
        <p:spPr>
          <a:xfrm>
            <a:off x="457200" y="1639341"/>
            <a:ext cx="8229600" cy="4525963"/>
          </a:xfrm>
        </p:spPr>
        <p:txBody>
          <a:bodyPr/>
          <a:lstStyle/>
          <a:p>
            <a:pPr algn="l" rtl="0"/>
            <a:r>
              <a:rPr lang="en-US" sz="2800" dirty="0"/>
              <a:t>Effective in knee  &amp; 1</a:t>
            </a:r>
            <a:r>
              <a:rPr lang="en-US" sz="2800" baseline="30000" dirty="0"/>
              <a:t>st</a:t>
            </a:r>
            <a:r>
              <a:rPr lang="en-US" sz="2800" dirty="0"/>
              <a:t> CMC joint OA </a:t>
            </a:r>
          </a:p>
          <a:p>
            <a:pPr algn="l" rtl="0"/>
            <a:r>
              <a:rPr lang="en-US" sz="2800" dirty="0"/>
              <a:t>Short duration of effect (3 to 12 months )</a:t>
            </a:r>
          </a:p>
          <a:p>
            <a:pPr marL="0" indent="0" algn="ctr" rtl="0">
              <a:buNone/>
            </a:pPr>
            <a:endParaRPr lang="en-US" sz="2800" dirty="0"/>
          </a:p>
          <a:p>
            <a:pPr marL="0" indent="0" algn="ctr" rtl="0">
              <a:buNone/>
            </a:pPr>
            <a:r>
              <a:rPr lang="en-US" sz="3600" dirty="0"/>
              <a:t>Intra-articular injections of Hyaluronic acid </a:t>
            </a:r>
          </a:p>
          <a:p>
            <a:pPr algn="l" rtl="0"/>
            <a:r>
              <a:rPr lang="en-US" sz="2800" dirty="0"/>
              <a:t>Expensive (Not cost-effective)</a:t>
            </a:r>
          </a:p>
          <a:p>
            <a:pPr algn="l" rtl="0"/>
            <a:r>
              <a:rPr lang="en-US" sz="2800" dirty="0"/>
              <a:t>Short-lived effect</a:t>
            </a:r>
          </a:p>
          <a:p>
            <a:pPr marL="0" indent="0" algn="l" rtl="0">
              <a:buNone/>
            </a:pPr>
            <a:br>
              <a:rPr lang="en-US" dirty="0"/>
            </a:b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694" y="4005064"/>
            <a:ext cx="2349106" cy="2396088"/>
          </a:xfrm>
          <a:prstGeom prst="rect">
            <a:avLst/>
          </a:prstGeom>
        </p:spPr>
      </p:pic>
    </p:spTree>
    <p:extLst>
      <p:ext uri="{BB962C8B-B14F-4D97-AF65-F5344CB8AC3E}">
        <p14:creationId xmlns:p14="http://schemas.microsoft.com/office/powerpoint/2010/main" val="3782198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Neutraceuticals</a:t>
            </a:r>
            <a:endParaRPr lang="ar-IQ"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0556581"/>
              </p:ext>
            </p:extLst>
          </p:nvPr>
        </p:nvGraphicFramePr>
        <p:xfrm>
          <a:off x="457200" y="1600200"/>
          <a:ext cx="67070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5560" r="14761"/>
          <a:stretch/>
        </p:blipFill>
        <p:spPr>
          <a:xfrm>
            <a:off x="6120172" y="3311773"/>
            <a:ext cx="2088232" cy="2996952"/>
          </a:xfrm>
          <a:prstGeom prst="rect">
            <a:avLst/>
          </a:prstGeom>
        </p:spPr>
      </p:pic>
    </p:spTree>
    <p:extLst>
      <p:ext uri="{BB962C8B-B14F-4D97-AF65-F5344CB8AC3E}">
        <p14:creationId xmlns:p14="http://schemas.microsoft.com/office/powerpoint/2010/main" val="3428668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Surgery </a:t>
            </a:r>
            <a:endParaRPr lang="ar-IQ" dirty="0"/>
          </a:p>
        </p:txBody>
      </p:sp>
      <p:sp>
        <p:nvSpPr>
          <p:cNvPr id="3" name="Content Placeholder 2"/>
          <p:cNvSpPr>
            <a:spLocks noGrp="1"/>
          </p:cNvSpPr>
          <p:nvPr>
            <p:ph idx="1"/>
          </p:nvPr>
        </p:nvSpPr>
        <p:spPr>
          <a:xfrm>
            <a:off x="457200" y="1600200"/>
            <a:ext cx="4546849" cy="4525963"/>
          </a:xfrm>
        </p:spPr>
        <p:txBody>
          <a:bodyPr/>
          <a:lstStyle/>
          <a:p>
            <a:pPr marL="0" indent="0" algn="l" rtl="0">
              <a:buNone/>
            </a:pPr>
            <a:r>
              <a:rPr lang="en-US" sz="2400" dirty="0">
                <a:latin typeface="+mj-lt"/>
              </a:rPr>
              <a:t>Indicated in patients whose symptoms and functional impairment impact significantly on their quality of life despite optimal medical therapy and lifestyle advice and Total joint replacement surgery is the procedure of choice </a:t>
            </a:r>
            <a:br>
              <a:rPr lang="en-US" dirty="0"/>
            </a:b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913" t="2368" r="1477" b="860"/>
          <a:stretch/>
        </p:blipFill>
        <p:spPr>
          <a:xfrm>
            <a:off x="5004049" y="1600200"/>
            <a:ext cx="3698032" cy="3623168"/>
          </a:xfrm>
          <a:prstGeom prst="rect">
            <a:avLst/>
          </a:prstGeom>
        </p:spPr>
      </p:pic>
    </p:spTree>
    <p:extLst>
      <p:ext uri="{BB962C8B-B14F-4D97-AF65-F5344CB8AC3E}">
        <p14:creationId xmlns:p14="http://schemas.microsoft.com/office/powerpoint/2010/main" val="2576686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764704"/>
            <a:ext cx="7888076" cy="5258718"/>
          </a:xfrm>
        </p:spPr>
      </p:pic>
    </p:spTree>
    <p:extLst>
      <p:ext uri="{BB962C8B-B14F-4D97-AF65-F5344CB8AC3E}">
        <p14:creationId xmlns:p14="http://schemas.microsoft.com/office/powerpoint/2010/main" val="244725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203" y="744542"/>
            <a:ext cx="8071245" cy="5165597"/>
          </a:xfrm>
        </p:spPr>
      </p:pic>
      <p:sp>
        <p:nvSpPr>
          <p:cNvPr id="5" name="Rectangle 4"/>
          <p:cNvSpPr/>
          <p:nvPr/>
        </p:nvSpPr>
        <p:spPr>
          <a:xfrm>
            <a:off x="4503166" y="548680"/>
            <a:ext cx="4101282"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73514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231F20"/>
                </a:solidFill>
              </a:rPr>
              <a:t>Epidemiology</a:t>
            </a:r>
            <a:r>
              <a:rPr lang="en-US" sz="4000" dirty="0"/>
              <a:t> </a:t>
            </a:r>
            <a:endParaRPr lang="ar-IQ"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94190637"/>
              </p:ext>
            </p:extLst>
          </p:nvPr>
        </p:nvGraphicFramePr>
        <p:xfrm>
          <a:off x="467544" y="1438325"/>
          <a:ext cx="8144514" cy="2494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24638" y="4221088"/>
            <a:ext cx="8147248" cy="2308324"/>
          </a:xfrm>
          <a:prstGeom prst="rect">
            <a:avLst/>
          </a:prstGeom>
        </p:spPr>
        <p:txBody>
          <a:bodyPr wrap="square">
            <a:spAutoFit/>
          </a:bodyPr>
          <a:lstStyle/>
          <a:p>
            <a:pPr algn="l" rtl="0"/>
            <a:r>
              <a:rPr lang="en-US" sz="2800" dirty="0">
                <a:solidFill>
                  <a:srgbClr val="231F20"/>
                </a:solidFill>
              </a:rPr>
              <a:t>Ethnic differences </a:t>
            </a:r>
          </a:p>
          <a:p>
            <a:pPr lvl="1" algn="l" rtl="0"/>
            <a:r>
              <a:rPr lang="en-US" sz="2400" dirty="0">
                <a:solidFill>
                  <a:srgbClr val="231F20"/>
                </a:solidFill>
              </a:rPr>
              <a:t>Knee OA higher in Africa, China, Japan and the Indian subcontinent </a:t>
            </a:r>
          </a:p>
          <a:p>
            <a:pPr lvl="1" algn="l" rtl="0"/>
            <a:r>
              <a:rPr lang="en-US" sz="2400" dirty="0">
                <a:solidFill>
                  <a:srgbClr val="231F20"/>
                </a:solidFill>
              </a:rPr>
              <a:t>Hip O.A higher in European countries</a:t>
            </a:r>
            <a:br>
              <a:rPr lang="en-US" sz="2400" dirty="0"/>
            </a:br>
            <a:br>
              <a:rPr lang="en-US" sz="2000" dirty="0"/>
            </a:br>
            <a:endParaRPr lang="ar-IQ" sz="2000" dirty="0"/>
          </a:p>
        </p:txBody>
      </p:sp>
    </p:spTree>
    <p:extLst>
      <p:ext uri="{BB962C8B-B14F-4D97-AF65-F5344CB8AC3E}">
        <p14:creationId xmlns:p14="http://schemas.microsoft.com/office/powerpoint/2010/main" val="224158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graphicEl>
                                              <a:dgm id="{DD091E04-4A66-4EBE-BFDE-650744608E48}"/>
                                            </p:graphicEl>
                                          </p:spTgt>
                                        </p:tgtEl>
                                        <p:attrNameLst>
                                          <p:attrName>style.visibility</p:attrName>
                                        </p:attrNameLst>
                                      </p:cBhvr>
                                      <p:to>
                                        <p:strVal val="visible"/>
                                      </p:to>
                                    </p:set>
                                    <p:anim calcmode="lin" valueType="num">
                                      <p:cBhvr>
                                        <p:cTn id="7" dur="500" fill="hold"/>
                                        <p:tgtEl>
                                          <p:spTgt spid="7">
                                            <p:graphicEl>
                                              <a:dgm id="{DD091E04-4A66-4EBE-BFDE-650744608E48}"/>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DD091E04-4A66-4EBE-BFDE-650744608E48}"/>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DD091E04-4A66-4EBE-BFDE-650744608E48}"/>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graphicEl>
                                              <a:dgm id="{63DB57F0-FE5F-4127-BD37-40EF36F5A7BB}"/>
                                            </p:graphicEl>
                                          </p:spTgt>
                                        </p:tgtEl>
                                        <p:attrNameLst>
                                          <p:attrName>style.visibility</p:attrName>
                                        </p:attrNameLst>
                                      </p:cBhvr>
                                      <p:to>
                                        <p:strVal val="visible"/>
                                      </p:to>
                                    </p:set>
                                    <p:anim calcmode="lin" valueType="num">
                                      <p:cBhvr>
                                        <p:cTn id="13" dur="500" fill="hold"/>
                                        <p:tgtEl>
                                          <p:spTgt spid="7">
                                            <p:graphicEl>
                                              <a:dgm id="{63DB57F0-FE5F-4127-BD37-40EF36F5A7BB}"/>
                                            </p:graphicEl>
                                          </p:spTgt>
                                        </p:tgtEl>
                                        <p:attrNameLst>
                                          <p:attrName>ppt_w</p:attrName>
                                        </p:attrNameLst>
                                      </p:cBhvr>
                                      <p:tavLst>
                                        <p:tav tm="0">
                                          <p:val>
                                            <p:fltVal val="0"/>
                                          </p:val>
                                        </p:tav>
                                        <p:tav tm="100000">
                                          <p:val>
                                            <p:strVal val="#ppt_w"/>
                                          </p:val>
                                        </p:tav>
                                      </p:tavLst>
                                    </p:anim>
                                    <p:anim calcmode="lin" valueType="num">
                                      <p:cBhvr>
                                        <p:cTn id="14" dur="500" fill="hold"/>
                                        <p:tgtEl>
                                          <p:spTgt spid="7">
                                            <p:graphicEl>
                                              <a:dgm id="{63DB57F0-FE5F-4127-BD37-40EF36F5A7BB}"/>
                                            </p:graphicEl>
                                          </p:spTgt>
                                        </p:tgtEl>
                                        <p:attrNameLst>
                                          <p:attrName>ppt_h</p:attrName>
                                        </p:attrNameLst>
                                      </p:cBhvr>
                                      <p:tavLst>
                                        <p:tav tm="0">
                                          <p:val>
                                            <p:fltVal val="0"/>
                                          </p:val>
                                        </p:tav>
                                        <p:tav tm="100000">
                                          <p:val>
                                            <p:strVal val="#ppt_h"/>
                                          </p:val>
                                        </p:tav>
                                      </p:tavLst>
                                    </p:anim>
                                    <p:animEffect transition="in" filter="fade">
                                      <p:cBhvr>
                                        <p:cTn id="15" dur="500"/>
                                        <p:tgtEl>
                                          <p:spTgt spid="7">
                                            <p:graphicEl>
                                              <a:dgm id="{63DB57F0-FE5F-4127-BD37-40EF36F5A7BB}"/>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graphicEl>
                                              <a:dgm id="{68EE15E9-382C-4336-85EB-5ADCF7FA4334}"/>
                                            </p:graphicEl>
                                          </p:spTgt>
                                        </p:tgtEl>
                                        <p:attrNameLst>
                                          <p:attrName>style.visibility</p:attrName>
                                        </p:attrNameLst>
                                      </p:cBhvr>
                                      <p:to>
                                        <p:strVal val="visible"/>
                                      </p:to>
                                    </p:set>
                                    <p:anim calcmode="lin" valueType="num">
                                      <p:cBhvr>
                                        <p:cTn id="19" dur="500" fill="hold"/>
                                        <p:tgtEl>
                                          <p:spTgt spid="7">
                                            <p:graphicEl>
                                              <a:dgm id="{68EE15E9-382C-4336-85EB-5ADCF7FA4334}"/>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68EE15E9-382C-4336-85EB-5ADCF7FA4334}"/>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68EE15E9-382C-4336-85EB-5ADCF7FA4334}"/>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graphicEl>
                                              <a:dgm id="{C915709C-B20E-40F9-BF76-708F7C093E4A}"/>
                                            </p:graphicEl>
                                          </p:spTgt>
                                        </p:tgtEl>
                                        <p:attrNameLst>
                                          <p:attrName>style.visibility</p:attrName>
                                        </p:attrNameLst>
                                      </p:cBhvr>
                                      <p:to>
                                        <p:strVal val="visible"/>
                                      </p:to>
                                    </p:set>
                                    <p:anim calcmode="lin" valueType="num">
                                      <p:cBhvr>
                                        <p:cTn id="25" dur="500" fill="hold"/>
                                        <p:tgtEl>
                                          <p:spTgt spid="7">
                                            <p:graphicEl>
                                              <a:dgm id="{C915709C-B20E-40F9-BF76-708F7C093E4A}"/>
                                            </p:graphicEl>
                                          </p:spTgt>
                                        </p:tgtEl>
                                        <p:attrNameLst>
                                          <p:attrName>ppt_w</p:attrName>
                                        </p:attrNameLst>
                                      </p:cBhvr>
                                      <p:tavLst>
                                        <p:tav tm="0">
                                          <p:val>
                                            <p:fltVal val="0"/>
                                          </p:val>
                                        </p:tav>
                                        <p:tav tm="100000">
                                          <p:val>
                                            <p:strVal val="#ppt_w"/>
                                          </p:val>
                                        </p:tav>
                                      </p:tavLst>
                                    </p:anim>
                                    <p:anim calcmode="lin" valueType="num">
                                      <p:cBhvr>
                                        <p:cTn id="26" dur="500" fill="hold"/>
                                        <p:tgtEl>
                                          <p:spTgt spid="7">
                                            <p:graphicEl>
                                              <a:dgm id="{C915709C-B20E-40F9-BF76-708F7C093E4A}"/>
                                            </p:graphicEl>
                                          </p:spTgt>
                                        </p:tgtEl>
                                        <p:attrNameLst>
                                          <p:attrName>ppt_h</p:attrName>
                                        </p:attrNameLst>
                                      </p:cBhvr>
                                      <p:tavLst>
                                        <p:tav tm="0">
                                          <p:val>
                                            <p:fltVal val="0"/>
                                          </p:val>
                                        </p:tav>
                                        <p:tav tm="100000">
                                          <p:val>
                                            <p:strVal val="#ppt_h"/>
                                          </p:val>
                                        </p:tav>
                                      </p:tavLst>
                                    </p:anim>
                                    <p:animEffect transition="in" filter="fade">
                                      <p:cBhvr>
                                        <p:cTn id="27" dur="500"/>
                                        <p:tgtEl>
                                          <p:spTgt spid="7">
                                            <p:graphicEl>
                                              <a:dgm id="{C915709C-B20E-40F9-BF76-708F7C093E4A}"/>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graphicEl>
                                              <a:dgm id="{3063FFB6-D107-4D75-8B93-912703D3B9A2}"/>
                                            </p:graphicEl>
                                          </p:spTgt>
                                        </p:tgtEl>
                                        <p:attrNameLst>
                                          <p:attrName>style.visibility</p:attrName>
                                        </p:attrNameLst>
                                      </p:cBhvr>
                                      <p:to>
                                        <p:strVal val="visible"/>
                                      </p:to>
                                    </p:set>
                                    <p:anim calcmode="lin" valueType="num">
                                      <p:cBhvr>
                                        <p:cTn id="31" dur="500" fill="hold"/>
                                        <p:tgtEl>
                                          <p:spTgt spid="7">
                                            <p:graphicEl>
                                              <a:dgm id="{3063FFB6-D107-4D75-8B93-912703D3B9A2}"/>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3063FFB6-D107-4D75-8B93-912703D3B9A2}"/>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3063FFB6-D107-4D75-8B93-912703D3B9A2}"/>
                                            </p:graphicEl>
                                          </p:spTgt>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1000"/>
                                        <p:tgtEl>
                                          <p:spTgt spid="6">
                                            <p:txEl>
                                              <p:pRg st="1" end="1"/>
                                            </p:txEl>
                                          </p:spTgt>
                                        </p:tgtEl>
                                      </p:cBhvr>
                                    </p:animEffect>
                                    <p:anim calcmode="lin" valueType="num">
                                      <p:cBhvr>
                                        <p:cTn id="4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7" presetClass="entr" presetSubtype="0" fill="hold" grpId="0" nodeType="after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1000"/>
                                        <p:tgtEl>
                                          <p:spTgt spid="6">
                                            <p:txEl>
                                              <p:pRg st="2" end="2"/>
                                            </p:txEl>
                                          </p:spTgt>
                                        </p:tgtEl>
                                      </p:cBhvr>
                                    </p:animEffect>
                                    <p:anim calcmode="lin" valueType="num">
                                      <p:cBhvr>
                                        <p:cTn id="5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7097" y="1700808"/>
            <a:ext cx="8152106" cy="3312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025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n-US" sz="4000" b="1" dirty="0">
                <a:solidFill>
                  <a:srgbClr val="231F20"/>
                </a:solidFill>
                <a:latin typeface="+mn-lt"/>
              </a:rPr>
              <a:t>Pathophysiology</a:t>
            </a:r>
            <a:r>
              <a:rPr lang="en-US" sz="4000" dirty="0">
                <a:latin typeface="+mn-lt"/>
              </a:rPr>
              <a:t> </a:t>
            </a:r>
            <a:endParaRPr lang="ar-IQ" sz="40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8775713"/>
              </p:ext>
            </p:extLst>
          </p:nvPr>
        </p:nvGraphicFramePr>
        <p:xfrm>
          <a:off x="457200" y="1844824"/>
          <a:ext cx="822960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05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
                                            <p:graphicEl>
                                              <a:dgm id="{F0D5AD80-A715-4F22-8094-AB6F5DE1788B}"/>
                                            </p:graphicEl>
                                          </p:spTgt>
                                        </p:tgtEl>
                                        <p:attrNameLst>
                                          <p:attrName>style.visibility</p:attrName>
                                        </p:attrNameLst>
                                      </p:cBhvr>
                                      <p:to>
                                        <p:strVal val="visible"/>
                                      </p:to>
                                    </p:set>
                                    <p:anim calcmode="lin" valueType="num">
                                      <p:cBhvr>
                                        <p:cTn id="7" dur="500" fill="hold"/>
                                        <p:tgtEl>
                                          <p:spTgt spid="4">
                                            <p:graphicEl>
                                              <a:dgm id="{F0D5AD80-A715-4F22-8094-AB6F5DE1788B}"/>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F0D5AD80-A715-4F22-8094-AB6F5DE1788B}"/>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F0D5AD80-A715-4F22-8094-AB6F5DE1788B}"/>
                                            </p:graphicEl>
                                          </p:spTgt>
                                        </p:tgtEl>
                                      </p:cBhvr>
                                    </p:animEffect>
                                    <p:anim calcmode="lin" valueType="num">
                                      <p:cBhvr>
                                        <p:cTn id="10" dur="500" fill="hold"/>
                                        <p:tgtEl>
                                          <p:spTgt spid="4">
                                            <p:graphicEl>
                                              <a:dgm id="{F0D5AD80-A715-4F22-8094-AB6F5DE1788B}"/>
                                            </p:graphicEl>
                                          </p:spTgt>
                                        </p:tgtEl>
                                        <p:attrNameLst>
                                          <p:attrName>ppt_x</p:attrName>
                                        </p:attrNameLst>
                                      </p:cBhvr>
                                      <p:tavLst>
                                        <p:tav tm="0">
                                          <p:val>
                                            <p:fltVal val="0.5"/>
                                          </p:val>
                                        </p:tav>
                                        <p:tav tm="100000">
                                          <p:val>
                                            <p:strVal val="#ppt_x"/>
                                          </p:val>
                                        </p:tav>
                                      </p:tavLst>
                                    </p:anim>
                                    <p:anim calcmode="lin" valueType="num">
                                      <p:cBhvr>
                                        <p:cTn id="11" dur="500" fill="hold"/>
                                        <p:tgtEl>
                                          <p:spTgt spid="4">
                                            <p:graphicEl>
                                              <a:dgm id="{F0D5AD80-A715-4F22-8094-AB6F5DE1788B}"/>
                                            </p:graphicEl>
                                          </p:spTgt>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4">
                                            <p:graphicEl>
                                              <a:dgm id="{5B12FEA5-C156-4EE5-8657-833C7741096D}"/>
                                            </p:graphicEl>
                                          </p:spTgt>
                                        </p:tgtEl>
                                        <p:attrNameLst>
                                          <p:attrName>style.visibility</p:attrName>
                                        </p:attrNameLst>
                                      </p:cBhvr>
                                      <p:to>
                                        <p:strVal val="visible"/>
                                      </p:to>
                                    </p:set>
                                    <p:anim calcmode="lin" valueType="num">
                                      <p:cBhvr>
                                        <p:cTn id="15" dur="500" fill="hold"/>
                                        <p:tgtEl>
                                          <p:spTgt spid="4">
                                            <p:graphicEl>
                                              <a:dgm id="{5B12FEA5-C156-4EE5-8657-833C7741096D}"/>
                                            </p:graphicEl>
                                          </p:spTgt>
                                        </p:tgtEl>
                                        <p:attrNameLst>
                                          <p:attrName>ppt_w</p:attrName>
                                        </p:attrNameLst>
                                      </p:cBhvr>
                                      <p:tavLst>
                                        <p:tav tm="0">
                                          <p:val>
                                            <p:fltVal val="0"/>
                                          </p:val>
                                        </p:tav>
                                        <p:tav tm="100000">
                                          <p:val>
                                            <p:strVal val="#ppt_w"/>
                                          </p:val>
                                        </p:tav>
                                      </p:tavLst>
                                    </p:anim>
                                    <p:anim calcmode="lin" valueType="num">
                                      <p:cBhvr>
                                        <p:cTn id="16" dur="500" fill="hold"/>
                                        <p:tgtEl>
                                          <p:spTgt spid="4">
                                            <p:graphicEl>
                                              <a:dgm id="{5B12FEA5-C156-4EE5-8657-833C7741096D}"/>
                                            </p:graphicEl>
                                          </p:spTgt>
                                        </p:tgtEl>
                                        <p:attrNameLst>
                                          <p:attrName>ppt_h</p:attrName>
                                        </p:attrNameLst>
                                      </p:cBhvr>
                                      <p:tavLst>
                                        <p:tav tm="0">
                                          <p:val>
                                            <p:fltVal val="0"/>
                                          </p:val>
                                        </p:tav>
                                        <p:tav tm="100000">
                                          <p:val>
                                            <p:strVal val="#ppt_h"/>
                                          </p:val>
                                        </p:tav>
                                      </p:tavLst>
                                    </p:anim>
                                    <p:animEffect transition="in" filter="fade">
                                      <p:cBhvr>
                                        <p:cTn id="17" dur="500"/>
                                        <p:tgtEl>
                                          <p:spTgt spid="4">
                                            <p:graphicEl>
                                              <a:dgm id="{5B12FEA5-C156-4EE5-8657-833C7741096D}"/>
                                            </p:graphicEl>
                                          </p:spTgt>
                                        </p:tgtEl>
                                      </p:cBhvr>
                                    </p:animEffect>
                                    <p:anim calcmode="lin" valueType="num">
                                      <p:cBhvr>
                                        <p:cTn id="18" dur="500" fill="hold"/>
                                        <p:tgtEl>
                                          <p:spTgt spid="4">
                                            <p:graphicEl>
                                              <a:dgm id="{5B12FEA5-C156-4EE5-8657-833C7741096D}"/>
                                            </p:graphicEl>
                                          </p:spTgt>
                                        </p:tgtEl>
                                        <p:attrNameLst>
                                          <p:attrName>ppt_x</p:attrName>
                                        </p:attrNameLst>
                                      </p:cBhvr>
                                      <p:tavLst>
                                        <p:tav tm="0">
                                          <p:val>
                                            <p:fltVal val="0.5"/>
                                          </p:val>
                                        </p:tav>
                                        <p:tav tm="100000">
                                          <p:val>
                                            <p:strVal val="#ppt_x"/>
                                          </p:val>
                                        </p:tav>
                                      </p:tavLst>
                                    </p:anim>
                                    <p:anim calcmode="lin" valueType="num">
                                      <p:cBhvr>
                                        <p:cTn id="19" dur="500" fill="hold"/>
                                        <p:tgtEl>
                                          <p:spTgt spid="4">
                                            <p:graphicEl>
                                              <a:dgm id="{5B12FEA5-C156-4EE5-8657-833C7741096D}"/>
                                            </p:graphicEl>
                                          </p:spTgt>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4">
                                            <p:graphicEl>
                                              <a:dgm id="{E5B18EA8-F9FE-4122-A8DB-D9A10B9C5BD8}"/>
                                            </p:graphicEl>
                                          </p:spTgt>
                                        </p:tgtEl>
                                        <p:attrNameLst>
                                          <p:attrName>style.visibility</p:attrName>
                                        </p:attrNameLst>
                                      </p:cBhvr>
                                      <p:to>
                                        <p:strVal val="visible"/>
                                      </p:to>
                                    </p:set>
                                    <p:anim calcmode="lin" valueType="num">
                                      <p:cBhvr>
                                        <p:cTn id="23" dur="500" fill="hold"/>
                                        <p:tgtEl>
                                          <p:spTgt spid="4">
                                            <p:graphicEl>
                                              <a:dgm id="{E5B18EA8-F9FE-4122-A8DB-D9A10B9C5BD8}"/>
                                            </p:graphicEl>
                                          </p:spTgt>
                                        </p:tgtEl>
                                        <p:attrNameLst>
                                          <p:attrName>ppt_w</p:attrName>
                                        </p:attrNameLst>
                                      </p:cBhvr>
                                      <p:tavLst>
                                        <p:tav tm="0">
                                          <p:val>
                                            <p:fltVal val="0"/>
                                          </p:val>
                                        </p:tav>
                                        <p:tav tm="100000">
                                          <p:val>
                                            <p:strVal val="#ppt_w"/>
                                          </p:val>
                                        </p:tav>
                                      </p:tavLst>
                                    </p:anim>
                                    <p:anim calcmode="lin" valueType="num">
                                      <p:cBhvr>
                                        <p:cTn id="24" dur="500" fill="hold"/>
                                        <p:tgtEl>
                                          <p:spTgt spid="4">
                                            <p:graphicEl>
                                              <a:dgm id="{E5B18EA8-F9FE-4122-A8DB-D9A10B9C5BD8}"/>
                                            </p:graphicEl>
                                          </p:spTgt>
                                        </p:tgtEl>
                                        <p:attrNameLst>
                                          <p:attrName>ppt_h</p:attrName>
                                        </p:attrNameLst>
                                      </p:cBhvr>
                                      <p:tavLst>
                                        <p:tav tm="0">
                                          <p:val>
                                            <p:fltVal val="0"/>
                                          </p:val>
                                        </p:tav>
                                        <p:tav tm="100000">
                                          <p:val>
                                            <p:strVal val="#ppt_h"/>
                                          </p:val>
                                        </p:tav>
                                      </p:tavLst>
                                    </p:anim>
                                    <p:animEffect transition="in" filter="fade">
                                      <p:cBhvr>
                                        <p:cTn id="25" dur="500"/>
                                        <p:tgtEl>
                                          <p:spTgt spid="4">
                                            <p:graphicEl>
                                              <a:dgm id="{E5B18EA8-F9FE-4122-A8DB-D9A10B9C5BD8}"/>
                                            </p:graphicEl>
                                          </p:spTgt>
                                        </p:tgtEl>
                                      </p:cBhvr>
                                    </p:animEffect>
                                    <p:anim calcmode="lin" valueType="num">
                                      <p:cBhvr>
                                        <p:cTn id="26" dur="500" fill="hold"/>
                                        <p:tgtEl>
                                          <p:spTgt spid="4">
                                            <p:graphicEl>
                                              <a:dgm id="{E5B18EA8-F9FE-4122-A8DB-D9A10B9C5BD8}"/>
                                            </p:graphicEl>
                                          </p:spTgt>
                                        </p:tgtEl>
                                        <p:attrNameLst>
                                          <p:attrName>ppt_x</p:attrName>
                                        </p:attrNameLst>
                                      </p:cBhvr>
                                      <p:tavLst>
                                        <p:tav tm="0">
                                          <p:val>
                                            <p:fltVal val="0.5"/>
                                          </p:val>
                                        </p:tav>
                                        <p:tav tm="100000">
                                          <p:val>
                                            <p:strVal val="#ppt_x"/>
                                          </p:val>
                                        </p:tav>
                                      </p:tavLst>
                                    </p:anim>
                                    <p:anim calcmode="lin" valueType="num">
                                      <p:cBhvr>
                                        <p:cTn id="27" dur="500" fill="hold"/>
                                        <p:tgtEl>
                                          <p:spTgt spid="4">
                                            <p:graphicEl>
                                              <a:dgm id="{E5B18EA8-F9FE-4122-A8DB-D9A10B9C5BD8}"/>
                                            </p:graphicEl>
                                          </p:spTgt>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4">
                                            <p:graphicEl>
                                              <a:dgm id="{4BC4E586-0922-4A7A-BB53-6E14AADCEFDF}"/>
                                            </p:graphicEl>
                                          </p:spTgt>
                                        </p:tgtEl>
                                        <p:attrNameLst>
                                          <p:attrName>style.visibility</p:attrName>
                                        </p:attrNameLst>
                                      </p:cBhvr>
                                      <p:to>
                                        <p:strVal val="visible"/>
                                      </p:to>
                                    </p:set>
                                    <p:anim calcmode="lin" valueType="num">
                                      <p:cBhvr>
                                        <p:cTn id="31" dur="500" fill="hold"/>
                                        <p:tgtEl>
                                          <p:spTgt spid="4">
                                            <p:graphicEl>
                                              <a:dgm id="{4BC4E586-0922-4A7A-BB53-6E14AADCEFDF}"/>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dgm id="{4BC4E586-0922-4A7A-BB53-6E14AADCEFDF}"/>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dgm id="{4BC4E586-0922-4A7A-BB53-6E14AADCEFDF}"/>
                                            </p:graphicEl>
                                          </p:spTgt>
                                        </p:tgtEl>
                                      </p:cBhvr>
                                    </p:animEffect>
                                    <p:anim calcmode="lin" valueType="num">
                                      <p:cBhvr>
                                        <p:cTn id="34" dur="500" fill="hold"/>
                                        <p:tgtEl>
                                          <p:spTgt spid="4">
                                            <p:graphicEl>
                                              <a:dgm id="{4BC4E586-0922-4A7A-BB53-6E14AADCEFDF}"/>
                                            </p:graphicEl>
                                          </p:spTgt>
                                        </p:tgtEl>
                                        <p:attrNameLst>
                                          <p:attrName>ppt_x</p:attrName>
                                        </p:attrNameLst>
                                      </p:cBhvr>
                                      <p:tavLst>
                                        <p:tav tm="0">
                                          <p:val>
                                            <p:fltVal val="0.5"/>
                                          </p:val>
                                        </p:tav>
                                        <p:tav tm="100000">
                                          <p:val>
                                            <p:strVal val="#ppt_x"/>
                                          </p:val>
                                        </p:tav>
                                      </p:tavLst>
                                    </p:anim>
                                    <p:anim calcmode="lin" valueType="num">
                                      <p:cBhvr>
                                        <p:cTn id="35" dur="500" fill="hold"/>
                                        <p:tgtEl>
                                          <p:spTgt spid="4">
                                            <p:graphicEl>
                                              <a:dgm id="{4BC4E586-0922-4A7A-BB53-6E14AADCEFDF}"/>
                                            </p:graphicEl>
                                          </p:spTgt>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grpId="0" nodeType="afterEffect">
                                  <p:stCondLst>
                                    <p:cond delay="0"/>
                                  </p:stCondLst>
                                  <p:childTnLst>
                                    <p:set>
                                      <p:cBhvr>
                                        <p:cTn id="38" dur="1" fill="hold">
                                          <p:stCondLst>
                                            <p:cond delay="0"/>
                                          </p:stCondLst>
                                        </p:cTn>
                                        <p:tgtEl>
                                          <p:spTgt spid="4">
                                            <p:graphicEl>
                                              <a:dgm id="{C7F9C371-461F-41D7-A838-543B9DD77684}"/>
                                            </p:graphicEl>
                                          </p:spTgt>
                                        </p:tgtEl>
                                        <p:attrNameLst>
                                          <p:attrName>style.visibility</p:attrName>
                                        </p:attrNameLst>
                                      </p:cBhvr>
                                      <p:to>
                                        <p:strVal val="visible"/>
                                      </p:to>
                                    </p:set>
                                    <p:anim calcmode="lin" valueType="num">
                                      <p:cBhvr>
                                        <p:cTn id="39" dur="500" fill="hold"/>
                                        <p:tgtEl>
                                          <p:spTgt spid="4">
                                            <p:graphicEl>
                                              <a:dgm id="{C7F9C371-461F-41D7-A838-543B9DD77684}"/>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C7F9C371-461F-41D7-A838-543B9DD77684}"/>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C7F9C371-461F-41D7-A838-543B9DD77684}"/>
                                            </p:graphicEl>
                                          </p:spTgt>
                                        </p:tgtEl>
                                      </p:cBhvr>
                                    </p:animEffect>
                                    <p:anim calcmode="lin" valueType="num">
                                      <p:cBhvr>
                                        <p:cTn id="42" dur="500" fill="hold"/>
                                        <p:tgtEl>
                                          <p:spTgt spid="4">
                                            <p:graphicEl>
                                              <a:dgm id="{C7F9C371-461F-41D7-A838-543B9DD77684}"/>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C7F9C371-461F-41D7-A838-543B9DD77684}"/>
                                            </p:graphicEl>
                                          </p:spTgt>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grpId="0" nodeType="afterEffect">
                                  <p:stCondLst>
                                    <p:cond delay="0"/>
                                  </p:stCondLst>
                                  <p:childTnLst>
                                    <p:set>
                                      <p:cBhvr>
                                        <p:cTn id="46" dur="1" fill="hold">
                                          <p:stCondLst>
                                            <p:cond delay="0"/>
                                          </p:stCondLst>
                                        </p:cTn>
                                        <p:tgtEl>
                                          <p:spTgt spid="4">
                                            <p:graphicEl>
                                              <a:dgm id="{A438B0A9-007C-41F1-9065-4A8E92CAD607}"/>
                                            </p:graphicEl>
                                          </p:spTgt>
                                        </p:tgtEl>
                                        <p:attrNameLst>
                                          <p:attrName>style.visibility</p:attrName>
                                        </p:attrNameLst>
                                      </p:cBhvr>
                                      <p:to>
                                        <p:strVal val="visible"/>
                                      </p:to>
                                    </p:set>
                                    <p:anim calcmode="lin" valueType="num">
                                      <p:cBhvr>
                                        <p:cTn id="47" dur="500" fill="hold"/>
                                        <p:tgtEl>
                                          <p:spTgt spid="4">
                                            <p:graphicEl>
                                              <a:dgm id="{A438B0A9-007C-41F1-9065-4A8E92CAD607}"/>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A438B0A9-007C-41F1-9065-4A8E92CAD607}"/>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A438B0A9-007C-41F1-9065-4A8E92CAD607}"/>
                                            </p:graphicEl>
                                          </p:spTgt>
                                        </p:tgtEl>
                                      </p:cBhvr>
                                    </p:animEffect>
                                    <p:anim calcmode="lin" valueType="num">
                                      <p:cBhvr>
                                        <p:cTn id="50" dur="500" fill="hold"/>
                                        <p:tgtEl>
                                          <p:spTgt spid="4">
                                            <p:graphicEl>
                                              <a:dgm id="{A438B0A9-007C-41F1-9065-4A8E92CAD607}"/>
                                            </p:graphicEl>
                                          </p:spTgt>
                                        </p:tgtEl>
                                        <p:attrNameLst>
                                          <p:attrName>ppt_x</p:attrName>
                                        </p:attrNameLst>
                                      </p:cBhvr>
                                      <p:tavLst>
                                        <p:tav tm="0">
                                          <p:val>
                                            <p:fltVal val="0.5"/>
                                          </p:val>
                                        </p:tav>
                                        <p:tav tm="100000">
                                          <p:val>
                                            <p:strVal val="#ppt_x"/>
                                          </p:val>
                                        </p:tav>
                                      </p:tavLst>
                                    </p:anim>
                                    <p:anim calcmode="lin" valueType="num">
                                      <p:cBhvr>
                                        <p:cTn id="51" dur="500" fill="hold"/>
                                        <p:tgtEl>
                                          <p:spTgt spid="4">
                                            <p:graphicEl>
                                              <a:dgm id="{A438B0A9-007C-41F1-9065-4A8E92CAD607}"/>
                                            </p:graphicEl>
                                          </p:spTgt>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53" presetClass="entr" presetSubtype="528" fill="hold" grpId="0" nodeType="afterEffect">
                                  <p:stCondLst>
                                    <p:cond delay="0"/>
                                  </p:stCondLst>
                                  <p:childTnLst>
                                    <p:set>
                                      <p:cBhvr>
                                        <p:cTn id="54" dur="1" fill="hold">
                                          <p:stCondLst>
                                            <p:cond delay="0"/>
                                          </p:stCondLst>
                                        </p:cTn>
                                        <p:tgtEl>
                                          <p:spTgt spid="4">
                                            <p:graphicEl>
                                              <a:dgm id="{0A4DED44-FDED-46D8-BB6D-F4C7D3732E1B}"/>
                                            </p:graphicEl>
                                          </p:spTgt>
                                        </p:tgtEl>
                                        <p:attrNameLst>
                                          <p:attrName>style.visibility</p:attrName>
                                        </p:attrNameLst>
                                      </p:cBhvr>
                                      <p:to>
                                        <p:strVal val="visible"/>
                                      </p:to>
                                    </p:set>
                                    <p:anim calcmode="lin" valueType="num">
                                      <p:cBhvr>
                                        <p:cTn id="55" dur="500" fill="hold"/>
                                        <p:tgtEl>
                                          <p:spTgt spid="4">
                                            <p:graphicEl>
                                              <a:dgm id="{0A4DED44-FDED-46D8-BB6D-F4C7D3732E1B}"/>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0A4DED44-FDED-46D8-BB6D-F4C7D3732E1B}"/>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0A4DED44-FDED-46D8-BB6D-F4C7D3732E1B}"/>
                                            </p:graphicEl>
                                          </p:spTgt>
                                        </p:tgtEl>
                                      </p:cBhvr>
                                    </p:animEffect>
                                    <p:anim calcmode="lin" valueType="num">
                                      <p:cBhvr>
                                        <p:cTn id="58" dur="500" fill="hold"/>
                                        <p:tgtEl>
                                          <p:spTgt spid="4">
                                            <p:graphicEl>
                                              <a:dgm id="{0A4DED44-FDED-46D8-BB6D-F4C7D3732E1B}"/>
                                            </p:graphicEl>
                                          </p:spTgt>
                                        </p:tgtEl>
                                        <p:attrNameLst>
                                          <p:attrName>ppt_x</p:attrName>
                                        </p:attrNameLst>
                                      </p:cBhvr>
                                      <p:tavLst>
                                        <p:tav tm="0">
                                          <p:val>
                                            <p:fltVal val="0.5"/>
                                          </p:val>
                                        </p:tav>
                                        <p:tav tm="100000">
                                          <p:val>
                                            <p:strVal val="#ppt_x"/>
                                          </p:val>
                                        </p:tav>
                                      </p:tavLst>
                                    </p:anim>
                                    <p:anim calcmode="lin" valueType="num">
                                      <p:cBhvr>
                                        <p:cTn id="59" dur="500" fill="hold"/>
                                        <p:tgtEl>
                                          <p:spTgt spid="4">
                                            <p:graphicEl>
                                              <a:dgm id="{0A4DED44-FDED-46D8-BB6D-F4C7D3732E1B}"/>
                                            </p:graphicEl>
                                          </p:spTgt>
                                        </p:tgtEl>
                                        <p:attrNameLst>
                                          <p:attrName>ppt_y</p:attrName>
                                        </p:attrNameLst>
                                      </p:cBhvr>
                                      <p:tavLst>
                                        <p:tav tm="0">
                                          <p:val>
                                            <p:fltVal val="0.5"/>
                                          </p:val>
                                        </p:tav>
                                        <p:tav tm="100000">
                                          <p:val>
                                            <p:strVal val="#ppt_y"/>
                                          </p:val>
                                        </p:tav>
                                      </p:tavLst>
                                    </p:anim>
                                  </p:childTnLst>
                                </p:cTn>
                              </p:par>
                            </p:childTnLst>
                          </p:cTn>
                        </p:par>
                        <p:par>
                          <p:cTn id="60" fill="hold">
                            <p:stCondLst>
                              <p:cond delay="3500"/>
                            </p:stCondLst>
                            <p:childTnLst>
                              <p:par>
                                <p:cTn id="61" presetID="53" presetClass="entr" presetSubtype="528" fill="hold" grpId="0" nodeType="afterEffect">
                                  <p:stCondLst>
                                    <p:cond delay="0"/>
                                  </p:stCondLst>
                                  <p:childTnLst>
                                    <p:set>
                                      <p:cBhvr>
                                        <p:cTn id="62" dur="1" fill="hold">
                                          <p:stCondLst>
                                            <p:cond delay="0"/>
                                          </p:stCondLst>
                                        </p:cTn>
                                        <p:tgtEl>
                                          <p:spTgt spid="4">
                                            <p:graphicEl>
                                              <a:dgm id="{99B23934-69D0-491A-8633-F8212B19A010}"/>
                                            </p:graphicEl>
                                          </p:spTgt>
                                        </p:tgtEl>
                                        <p:attrNameLst>
                                          <p:attrName>style.visibility</p:attrName>
                                        </p:attrNameLst>
                                      </p:cBhvr>
                                      <p:to>
                                        <p:strVal val="visible"/>
                                      </p:to>
                                    </p:set>
                                    <p:anim calcmode="lin" valueType="num">
                                      <p:cBhvr>
                                        <p:cTn id="63" dur="500" fill="hold"/>
                                        <p:tgtEl>
                                          <p:spTgt spid="4">
                                            <p:graphicEl>
                                              <a:dgm id="{99B23934-69D0-491A-8633-F8212B19A010}"/>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99B23934-69D0-491A-8633-F8212B19A010}"/>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99B23934-69D0-491A-8633-F8212B19A010}"/>
                                            </p:graphicEl>
                                          </p:spTgt>
                                        </p:tgtEl>
                                      </p:cBhvr>
                                    </p:animEffect>
                                    <p:anim calcmode="lin" valueType="num">
                                      <p:cBhvr>
                                        <p:cTn id="66" dur="500" fill="hold"/>
                                        <p:tgtEl>
                                          <p:spTgt spid="4">
                                            <p:graphicEl>
                                              <a:dgm id="{99B23934-69D0-491A-8633-F8212B19A010}"/>
                                            </p:graphicEl>
                                          </p:spTgt>
                                        </p:tgtEl>
                                        <p:attrNameLst>
                                          <p:attrName>ppt_x</p:attrName>
                                        </p:attrNameLst>
                                      </p:cBhvr>
                                      <p:tavLst>
                                        <p:tav tm="0">
                                          <p:val>
                                            <p:fltVal val="0.5"/>
                                          </p:val>
                                        </p:tav>
                                        <p:tav tm="100000">
                                          <p:val>
                                            <p:strVal val="#ppt_x"/>
                                          </p:val>
                                        </p:tav>
                                      </p:tavLst>
                                    </p:anim>
                                    <p:anim calcmode="lin" valueType="num">
                                      <p:cBhvr>
                                        <p:cTn id="67" dur="500" fill="hold"/>
                                        <p:tgtEl>
                                          <p:spTgt spid="4">
                                            <p:graphicEl>
                                              <a:dgm id="{99B23934-69D0-491A-8633-F8212B19A010}"/>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363272" cy="5544616"/>
          </a:xfrm>
        </p:spPr>
        <p:txBody>
          <a:bodyPr/>
          <a:lstStyle/>
          <a:p>
            <a:pPr marL="0" indent="0" algn="ctr" rtl="0">
              <a:buNone/>
            </a:pPr>
            <a:r>
              <a:rPr lang="en-US" sz="4400" b="1" dirty="0">
                <a:ln w="22225">
                  <a:solidFill>
                    <a:schemeClr val="accent2"/>
                  </a:solidFill>
                  <a:prstDash val="solid"/>
                </a:ln>
                <a:solidFill>
                  <a:schemeClr val="accent2">
                    <a:lumMod val="40000"/>
                    <a:lumOff val="60000"/>
                  </a:schemeClr>
                </a:solidFill>
              </a:rPr>
              <a:t>Association</a:t>
            </a:r>
          </a:p>
          <a:p>
            <a:pPr marL="0" indent="0" algn="ctr" rtl="0">
              <a:buNone/>
            </a:pPr>
            <a:endParaRPr lang="en-US" sz="2000" b="1" dirty="0">
              <a:ln w="22225">
                <a:solidFill>
                  <a:schemeClr val="accent2"/>
                </a:solidFill>
                <a:prstDash val="solid"/>
              </a:ln>
              <a:solidFill>
                <a:schemeClr val="accent2">
                  <a:lumMod val="40000"/>
                  <a:lumOff val="60000"/>
                </a:schemeClr>
              </a:solidFill>
            </a:endParaRPr>
          </a:p>
          <a:p>
            <a:pPr algn="l" rtl="0"/>
            <a:r>
              <a:rPr lang="en-US" sz="2800" dirty="0">
                <a:solidFill>
                  <a:schemeClr val="accent6">
                    <a:lumMod val="60000"/>
                    <a:lumOff val="40000"/>
                  </a:schemeClr>
                </a:solidFill>
              </a:rPr>
              <a:t>OBESITY</a:t>
            </a:r>
            <a:r>
              <a:rPr lang="en-US" sz="2800" dirty="0">
                <a:solidFill>
                  <a:srgbClr val="231F20"/>
                </a:solidFill>
              </a:rPr>
              <a:t> (Mostly hip O.A)</a:t>
            </a:r>
          </a:p>
          <a:p>
            <a:pPr lvl="1" algn="l" rtl="0"/>
            <a:r>
              <a:rPr lang="en-US" sz="2400" dirty="0">
                <a:solidFill>
                  <a:srgbClr val="231F20"/>
                </a:solidFill>
              </a:rPr>
              <a:t>Biomechanical factors  </a:t>
            </a:r>
          </a:p>
          <a:p>
            <a:pPr lvl="1" algn="l" rtl="0"/>
            <a:r>
              <a:rPr lang="en-US" sz="2400" dirty="0">
                <a:solidFill>
                  <a:srgbClr val="231F20"/>
                </a:solidFill>
              </a:rPr>
              <a:t>Cytokines released from adipose tissue*</a:t>
            </a:r>
          </a:p>
          <a:p>
            <a:pPr algn="l" rtl="0"/>
            <a:r>
              <a:rPr lang="en-US" sz="2800" dirty="0">
                <a:solidFill>
                  <a:schemeClr val="accent6">
                    <a:lumMod val="60000"/>
                    <a:lumOff val="40000"/>
                  </a:schemeClr>
                </a:solidFill>
              </a:rPr>
              <a:t>OESTROGEN</a:t>
            </a:r>
            <a:r>
              <a:rPr lang="en-US" sz="2800" dirty="0">
                <a:solidFill>
                  <a:srgbClr val="231F20"/>
                </a:solidFill>
              </a:rPr>
              <a:t> </a:t>
            </a:r>
          </a:p>
          <a:p>
            <a:pPr lvl="0" algn="l" rtl="0"/>
            <a:r>
              <a:rPr lang="en-US" sz="2800" dirty="0">
                <a:solidFill>
                  <a:schemeClr val="accent6">
                    <a:lumMod val="60000"/>
                    <a:lumOff val="40000"/>
                  </a:schemeClr>
                </a:solidFill>
                <a:latin typeface="Arial Rounded MT Bold" panose="020F0704030504030204" pitchFamily="34" charset="0"/>
              </a:rPr>
              <a:t>STRUCTURAL ABNORMALITIES**</a:t>
            </a:r>
            <a:r>
              <a:rPr lang="en-US" sz="2800" dirty="0">
                <a:solidFill>
                  <a:srgbClr val="231F20"/>
                </a:solidFill>
                <a:latin typeface="Arial Rounded MT Bold" panose="020F0704030504030204" pitchFamily="34" charset="0"/>
              </a:rPr>
              <a:t> such as slipped femoral epiphysis or Paget’s disease</a:t>
            </a:r>
          </a:p>
          <a:p>
            <a:pPr lvl="0" algn="l" rtl="0"/>
            <a:r>
              <a:rPr lang="en-US" sz="2800" dirty="0">
                <a:solidFill>
                  <a:schemeClr val="accent6">
                    <a:lumMod val="60000"/>
                    <a:lumOff val="40000"/>
                  </a:schemeClr>
                </a:solidFill>
                <a:latin typeface="Arial Rounded MT Bold" panose="020F0704030504030204" pitchFamily="34" charset="0"/>
              </a:rPr>
              <a:t>OCCUPATIONS</a:t>
            </a:r>
          </a:p>
          <a:p>
            <a:pPr lvl="1" algn="l" rtl="0"/>
            <a:r>
              <a:rPr lang="en-US" sz="2400" dirty="0">
                <a:solidFill>
                  <a:srgbClr val="231F20"/>
                </a:solidFill>
                <a:latin typeface="Arial Rounded MT Bold" panose="020F0704030504030204" pitchFamily="34" charset="0"/>
              </a:rPr>
              <a:t>Farmers (Hip OA)</a:t>
            </a:r>
          </a:p>
          <a:p>
            <a:pPr lvl="1" algn="l" rtl="0"/>
            <a:r>
              <a:rPr lang="en-US" sz="2400" dirty="0">
                <a:solidFill>
                  <a:srgbClr val="231F20"/>
                </a:solidFill>
                <a:latin typeface="Arial Rounded MT Bold" panose="020F0704030504030204" pitchFamily="34" charset="0"/>
              </a:rPr>
              <a:t>Miners (Knee OA) </a:t>
            </a:r>
          </a:p>
          <a:p>
            <a:pPr lvl="1" algn="l" rtl="0"/>
            <a:r>
              <a:rPr lang="en-US" sz="2400" dirty="0">
                <a:solidFill>
                  <a:srgbClr val="231F20"/>
                </a:solidFill>
                <a:latin typeface="Arial Rounded MT Bold" panose="020F0704030504030204" pitchFamily="34" charset="0"/>
              </a:rPr>
              <a:t>Professional athletes (Knee and Ankle OA)*</a:t>
            </a:r>
          </a:p>
          <a:p>
            <a:pPr lvl="2" algn="l" rtl="0"/>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3165621230"/>
      </p:ext>
    </p:extLst>
  </p:cSld>
  <p:clrMapOvr>
    <a:masterClrMapping/>
  </p:clrMapOvr>
</p:sld>
</file>

<file path=ppt/theme/theme1.xml><?xml version="1.0" encoding="utf-8"?>
<a:theme xmlns:a="http://schemas.openxmlformats.org/drawingml/2006/main" name="Theme13">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3" id="{70F17ABF-D0C3-4DC6-A0E4-BFF62B9A2106}" vid="{5DC45137-C1E5-489F-A47D-016A5D407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Theme13</Template>
  <TotalTime>708</TotalTime>
  <Words>1655</Words>
  <Application>Microsoft Office PowerPoint</Application>
  <PresentationFormat>On-screen Show (4:3)</PresentationFormat>
  <Paragraphs>249</Paragraphs>
  <Slides>47</Slides>
  <Notes>21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Theme13</vt:lpstr>
      <vt:lpstr>Osteoarthritis </vt:lpstr>
      <vt:lpstr>PowerPoint Presentation</vt:lpstr>
      <vt:lpstr>PowerPoint Presentation</vt:lpstr>
      <vt:lpstr>PowerPoint Presentation</vt:lpstr>
      <vt:lpstr>PowerPoint Presentation</vt:lpstr>
      <vt:lpstr>Epidemiology </vt:lpstr>
      <vt:lpstr>PowerPoint Presentation</vt:lpstr>
      <vt:lpstr>Pathophysiology </vt:lpstr>
      <vt:lpstr>PowerPoint Presentation</vt:lpstr>
      <vt:lpstr>Slipped Capital Femoral Epiphysis</vt:lpstr>
      <vt:lpstr>Paget disease </vt:lpstr>
      <vt:lpstr>Miners</vt:lpstr>
      <vt:lpstr>PowerPoint Presentation</vt:lpstr>
      <vt:lpstr>PowerPoint Presentation</vt:lpstr>
      <vt:lpstr>PowerPoint Presentation</vt:lpstr>
      <vt:lpstr>PowerPoint Presentation</vt:lpstr>
      <vt:lpstr>Clinical features </vt:lpstr>
      <vt:lpstr>PowerPoint Presentation</vt:lpstr>
      <vt:lpstr>Symptoms and signs of Osteoarthritis</vt:lpstr>
      <vt:lpstr>Clinical Signs</vt:lpstr>
      <vt:lpstr>PowerPoint Presentation</vt:lpstr>
      <vt:lpstr>Knee OA</vt:lpstr>
      <vt:lpstr>PowerPoint Presentation</vt:lpstr>
      <vt:lpstr>PowerPoint Presentation</vt:lpstr>
      <vt:lpstr>Local examination findings may include</vt:lpstr>
      <vt:lpstr>PowerPoint Presentation</vt:lpstr>
      <vt:lpstr>PowerPoint Presentation</vt:lpstr>
      <vt:lpstr>PowerPoint Presentation</vt:lpstr>
      <vt:lpstr>Hip OA </vt:lpstr>
      <vt:lpstr>PowerPoint Presentation</vt:lpstr>
      <vt:lpstr>PowerPoint Presentation</vt:lpstr>
      <vt:lpstr>Spine OA </vt:lpstr>
      <vt:lpstr>Presentation </vt:lpstr>
      <vt:lpstr>PowerPoint Presentation</vt:lpstr>
      <vt:lpstr>Early-onset OA  (Before the age of 45 )</vt:lpstr>
      <vt:lpstr>PowerPoint Presentation</vt:lpstr>
      <vt:lpstr>Haemochromatosis </vt:lpstr>
      <vt:lpstr>PowerPoint Presentation</vt:lpstr>
      <vt:lpstr>Ochronosis </vt:lpstr>
      <vt:lpstr>Investigations </vt:lpstr>
      <vt:lpstr>Management </vt:lpstr>
      <vt:lpstr>Non-pharmacological therapy  </vt:lpstr>
      <vt:lpstr>Pharmacological therapy </vt:lpstr>
      <vt:lpstr>Intra-articular glucocorticoid injections</vt:lpstr>
      <vt:lpstr>Neutraceuticals</vt:lpstr>
      <vt:lpstr>Surgery </vt:lpstr>
      <vt:lpstr>PowerPoint Presentation</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Osteoarthritis</dc:title>
  <dc:creator>MS-2017</dc:creator>
  <cp:lastModifiedBy>Mustafaomranah1978@outlook.com</cp:lastModifiedBy>
  <cp:revision>83</cp:revision>
  <dcterms:created xsi:type="dcterms:W3CDTF">2022-07-12T14:47:04Z</dcterms:created>
  <dcterms:modified xsi:type="dcterms:W3CDTF">2023-03-01T13:45:45Z</dcterms:modified>
</cp:coreProperties>
</file>